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4.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0"/>
  </p:notesMasterIdLst>
  <p:handoutMasterIdLst>
    <p:handoutMasterId r:id="rId41"/>
  </p:handoutMasterIdLst>
  <p:sldIdLst>
    <p:sldId id="327" r:id="rId2"/>
    <p:sldId id="3654" r:id="rId3"/>
    <p:sldId id="3677" r:id="rId4"/>
    <p:sldId id="3678" r:id="rId5"/>
    <p:sldId id="3632" r:id="rId6"/>
    <p:sldId id="289" r:id="rId7"/>
    <p:sldId id="3676" r:id="rId8"/>
    <p:sldId id="3658" r:id="rId9"/>
    <p:sldId id="3626" r:id="rId10"/>
    <p:sldId id="3659" r:id="rId11"/>
    <p:sldId id="3634" r:id="rId12"/>
    <p:sldId id="287" r:id="rId13"/>
    <p:sldId id="3667" r:id="rId14"/>
    <p:sldId id="3636" r:id="rId15"/>
    <p:sldId id="359" r:id="rId16"/>
    <p:sldId id="323" r:id="rId17"/>
    <p:sldId id="285" r:id="rId18"/>
    <p:sldId id="3670" r:id="rId19"/>
    <p:sldId id="3668" r:id="rId20"/>
    <p:sldId id="315" r:id="rId21"/>
    <p:sldId id="3641" r:id="rId22"/>
    <p:sldId id="3629" r:id="rId23"/>
    <p:sldId id="3662" r:id="rId24"/>
    <p:sldId id="3661" r:id="rId25"/>
    <p:sldId id="326" r:id="rId26"/>
    <p:sldId id="305" r:id="rId27"/>
    <p:sldId id="3649" r:id="rId28"/>
    <p:sldId id="3673" r:id="rId29"/>
    <p:sldId id="309" r:id="rId30"/>
    <p:sldId id="311" r:id="rId31"/>
    <p:sldId id="3638" r:id="rId32"/>
    <p:sldId id="3666" r:id="rId33"/>
    <p:sldId id="314" r:id="rId34"/>
    <p:sldId id="3639" r:id="rId35"/>
    <p:sldId id="3664" r:id="rId36"/>
    <p:sldId id="3665" r:id="rId37"/>
    <p:sldId id="3669" r:id="rId38"/>
    <p:sldId id="1600" r:id="rId39"/>
  </p:sldIdLst>
  <p:sldSz cx="18288000" cy="10287000"/>
  <p:notesSz cx="7010400" cy="9296400"/>
  <p:embeddedFontLst>
    <p:embeddedFont>
      <p:font typeface="Calibri" panose="020F0502020204030204" pitchFamily="34" charset="0"/>
      <p:regular r:id="rId42"/>
      <p:bold r:id="rId43"/>
      <p:italic r:id="rId44"/>
      <p:boldItalic r:id="rId45"/>
    </p:embeddedFont>
    <p:embeddedFont>
      <p:font typeface="Myriad Pro" panose="020B0503030403020204" pitchFamily="34" charset="0"/>
      <p:regular r:id="rId46"/>
    </p:embeddedFont>
    <p:embeddedFont>
      <p:font typeface="Source Sans Pro" panose="020B0603030403020204" pitchFamily="34" charset="0"/>
      <p:regular r:id="rId47"/>
      <p:bold r:id="rId48"/>
      <p:italic r:id="rId49"/>
      <p:boldItalic r:id="rId50"/>
    </p:embeddedFont>
    <p:embeddedFont>
      <p:font typeface="Source Sans Pro Light" panose="020B0403030403020204" pitchFamily="34" charset="77"/>
      <p:regular r:id="rId51"/>
      <p:italic r:id="rId52"/>
    </p:embeddedFont>
    <p:embeddedFont>
      <p:font typeface="Source Sans Pro Semibold" panose="020B0603030403020204" pitchFamily="34" charset="0"/>
      <p:regular r:id="rId53"/>
      <p:bold r:id="rId54"/>
      <p:boldItalic r:id="rId55"/>
    </p:embeddedFont>
    <p:embeddedFont>
      <p:font typeface="Verdana" panose="020B0604030504040204" pitchFamily="34" charset="0"/>
      <p:regular r:id="rId56"/>
      <p:bold r:id="rId57"/>
      <p:italic r:id="rId58"/>
      <p:boldItalic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087D85-D3E0-55D0-0F20-B241ED324B18}" name="McCarthy, Caroline" initials="MC" userId="S::Caroline.McCarthy@montgomeryplanning.org::0c475eaf-2f8b-42db-8370-c996e8b69464" providerId="AD"/>
  <p188:author id="{E1A6ADE4-14E8-5ECB-4D50-413BBC193ADA}" name="Savonis, Luke" initials="SL" userId="S::Luke.Savonis@montgomeryplanning.org::943bc60e-bdad-4276-ac42-2fdfb5b0e9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lackford, Corinne" initials="BC" lastIdx="1" clrIdx="0">
    <p:extLst>
      <p:ext uri="{19B8F6BF-5375-455C-9EA6-DF929625EA0E}">
        <p15:presenceInfo xmlns:p15="http://schemas.microsoft.com/office/powerpoint/2012/main" userId="S::Corinne.Blackford@montgomeryplanning.org::db3e10b5-0fa7-4fa6-8703-78a029d6ee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C00"/>
    <a:srgbClr val="2D70C8"/>
    <a:srgbClr val="153E73"/>
    <a:srgbClr val="74B400"/>
    <a:srgbClr val="194A8B"/>
    <a:srgbClr val="932F10"/>
    <a:srgbClr val="002060"/>
    <a:srgbClr val="666633"/>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04" autoAdjust="0"/>
    <p:restoredTop sz="96327" autoAdjust="0"/>
  </p:normalViewPr>
  <p:slideViewPr>
    <p:cSldViewPr snapToGrid="0" showGuides="1">
      <p:cViewPr varScale="1">
        <p:scale>
          <a:sx n="94" d="100"/>
          <a:sy n="94" d="100"/>
        </p:scale>
        <p:origin x="232" y="4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5" d="100"/>
          <a:sy n="95" d="100"/>
        </p:scale>
        <p:origin x="4320"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4.xml.rels><?xml version="1.0" encoding="UTF-8" standalone="yes"?>
<Relationships xmlns="http://schemas.openxmlformats.org/package/2006/relationships"><Relationship Id="rId3" Type="http://schemas.openxmlformats.org/officeDocument/2006/relationships/oleObject" Target="file:///C:\Users\Caroline.McCarthy\AppData\Local\Microsoft\Windows\INetCache\Content.Outlook\GL664IWN\Households_1960-2021.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c-planning-fs1\interdeptshare\General%20Plan%20Update\Council%20review\Council%20Data%20Requests%20September%202022\MontgomeryCounty_demographics_1960-2020%20(version%201).xlsb.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MC-PLANNING-FS1\Res\Projects\_Presentations\2023.1%20-Full%20Council%20Demo%20Presentation\Data%20for%20slid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'Pop Growth over Decades'!$B$1</c:f>
              <c:strCache>
                <c:ptCount val="1"/>
                <c:pt idx="0">
                  <c:v>Population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2"/>
              <c:layout>
                <c:manualLayout>
                  <c:x val="3.0487804878048717E-2"/>
                  <c:y val="3.798497033776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7D-4A97-82A9-8D56DEF2420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 Growth over Decades'!$A$2:$A$10</c:f>
              <c:numCache>
                <c:formatCode>General</c:formatCode>
                <c:ptCount val="8"/>
                <c:pt idx="0">
                  <c:v>1950</c:v>
                </c:pt>
                <c:pt idx="1">
                  <c:v>1960</c:v>
                </c:pt>
                <c:pt idx="2">
                  <c:v>1970</c:v>
                </c:pt>
                <c:pt idx="3">
                  <c:v>1980</c:v>
                </c:pt>
                <c:pt idx="4">
                  <c:v>1990</c:v>
                </c:pt>
                <c:pt idx="5">
                  <c:v>2000</c:v>
                </c:pt>
                <c:pt idx="6">
                  <c:v>2010</c:v>
                </c:pt>
                <c:pt idx="7">
                  <c:v>2021</c:v>
                </c:pt>
              </c:numCache>
            </c:numRef>
          </c:cat>
          <c:val>
            <c:numRef>
              <c:f>'Pop Growth over Decades'!$B$2:$B$10</c:f>
              <c:numCache>
                <c:formatCode>_(* #,##0_);_(* \(#,##0\);_(* "-"??_);_(@_)</c:formatCode>
                <c:ptCount val="8"/>
                <c:pt idx="0">
                  <c:v>164401</c:v>
                </c:pt>
                <c:pt idx="1">
                  <c:v>340928</c:v>
                </c:pt>
                <c:pt idx="2">
                  <c:v>522809</c:v>
                </c:pt>
                <c:pt idx="3">
                  <c:v>579053</c:v>
                </c:pt>
                <c:pt idx="4">
                  <c:v>757027</c:v>
                </c:pt>
                <c:pt idx="5">
                  <c:v>873341</c:v>
                </c:pt>
                <c:pt idx="6">
                  <c:v>971777</c:v>
                </c:pt>
                <c:pt idx="7">
                  <c:v>1054827</c:v>
                </c:pt>
              </c:numCache>
            </c:numRef>
          </c:val>
          <c:smooth val="0"/>
          <c:extLst>
            <c:ext xmlns:c16="http://schemas.microsoft.com/office/drawing/2014/chart" uri="{C3380CC4-5D6E-409C-BE32-E72D297353CC}">
              <c16:uniqueId val="{00000000-2E7D-4A97-82A9-8D56DEF24203}"/>
            </c:ext>
          </c:extLst>
        </c:ser>
        <c:dLbls>
          <c:showLegendKey val="0"/>
          <c:showVal val="0"/>
          <c:showCatName val="0"/>
          <c:showSerName val="0"/>
          <c:showPercent val="0"/>
          <c:showBubbleSize val="0"/>
        </c:dLbls>
        <c:marker val="1"/>
        <c:smooth val="0"/>
        <c:axId val="648166144"/>
        <c:axId val="648167392"/>
      </c:lineChart>
      <c:lineChart>
        <c:grouping val="standard"/>
        <c:varyColors val="0"/>
        <c:ser>
          <c:idx val="1"/>
          <c:order val="1"/>
          <c:tx>
            <c:strRef>
              <c:f>'Pop Growth over Decades'!$E$1</c:f>
              <c:strCache>
                <c:ptCount val="1"/>
                <c:pt idx="0">
                  <c:v>Average Annual Rate</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2"/>
              <c:layout>
                <c:manualLayout>
                  <c:x val="-1.1009485094850948E-2"/>
                  <c:y val="-8.2673170735140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7D-4A97-82A9-8D56DEF2420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 Growth over Decades'!$A$2:$A$10</c:f>
              <c:numCache>
                <c:formatCode>General</c:formatCode>
                <c:ptCount val="8"/>
                <c:pt idx="0">
                  <c:v>1950</c:v>
                </c:pt>
                <c:pt idx="1">
                  <c:v>1960</c:v>
                </c:pt>
                <c:pt idx="2">
                  <c:v>1970</c:v>
                </c:pt>
                <c:pt idx="3">
                  <c:v>1980</c:v>
                </c:pt>
                <c:pt idx="4">
                  <c:v>1990</c:v>
                </c:pt>
                <c:pt idx="5">
                  <c:v>2000</c:v>
                </c:pt>
                <c:pt idx="6">
                  <c:v>2010</c:v>
                </c:pt>
                <c:pt idx="7">
                  <c:v>2021</c:v>
                </c:pt>
              </c:numCache>
            </c:numRef>
          </c:cat>
          <c:val>
            <c:numRef>
              <c:f>'Pop Growth over Decades'!$E$3:$E$10</c:f>
              <c:numCache>
                <c:formatCode>0.00%</c:formatCode>
                <c:ptCount val="8"/>
                <c:pt idx="1">
                  <c:v>0.10737586754338477</c:v>
                </c:pt>
                <c:pt idx="2">
                  <c:v>5.3348800919842308E-2</c:v>
                </c:pt>
                <c:pt idx="3">
                  <c:v>1.0758039743003659E-2</c:v>
                </c:pt>
                <c:pt idx="4">
                  <c:v>3.0735355830986112E-2</c:v>
                </c:pt>
                <c:pt idx="5">
                  <c:v>1.5364577485347286E-2</c:v>
                </c:pt>
                <c:pt idx="6">
                  <c:v>1.1271198764285657E-2</c:v>
                </c:pt>
                <c:pt idx="7">
                  <c:v>7.7692721684090079E-3</c:v>
                </c:pt>
              </c:numCache>
            </c:numRef>
          </c:val>
          <c:smooth val="0"/>
          <c:extLst>
            <c:ext xmlns:c16="http://schemas.microsoft.com/office/drawing/2014/chart" uri="{C3380CC4-5D6E-409C-BE32-E72D297353CC}">
              <c16:uniqueId val="{00000001-2E7D-4A97-82A9-8D56DEF24203}"/>
            </c:ext>
          </c:extLst>
        </c:ser>
        <c:dLbls>
          <c:showLegendKey val="0"/>
          <c:showVal val="0"/>
          <c:showCatName val="0"/>
          <c:showSerName val="0"/>
          <c:showPercent val="0"/>
          <c:showBubbleSize val="0"/>
        </c:dLbls>
        <c:marker val="1"/>
        <c:smooth val="0"/>
        <c:axId val="1955730384"/>
        <c:axId val="1950775584"/>
      </c:lineChart>
      <c:catAx>
        <c:axId val="64816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648167392"/>
        <c:crosses val="autoZero"/>
        <c:auto val="1"/>
        <c:lblAlgn val="ctr"/>
        <c:lblOffset val="100"/>
        <c:noMultiLvlLbl val="0"/>
      </c:catAx>
      <c:valAx>
        <c:axId val="64816739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648166144"/>
        <c:crosses val="autoZero"/>
        <c:crossBetween val="between"/>
        <c:dispUnits>
          <c:builtInUnit val="thousands"/>
          <c:dispUnitsLbl>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ispUnitsLbl>
        </c:dispUnits>
      </c:valAx>
      <c:valAx>
        <c:axId val="195077558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955730384"/>
        <c:crosses val="max"/>
        <c:crossBetween val="between"/>
      </c:valAx>
      <c:catAx>
        <c:axId val="1955730384"/>
        <c:scaling>
          <c:orientation val="minMax"/>
        </c:scaling>
        <c:delete val="1"/>
        <c:axPos val="b"/>
        <c:numFmt formatCode="General" sourceLinked="1"/>
        <c:majorTickMark val="out"/>
        <c:minorTickMark val="none"/>
        <c:tickLblPos val="nextTo"/>
        <c:crossAx val="19507755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845003168153058E-2"/>
          <c:y val="2.0260316758171932E-2"/>
          <c:w val="0.59293707318290689"/>
          <c:h val="0.87676015641954574"/>
        </c:manualLayout>
      </c:layout>
      <c:ofPieChart>
        <c:ofPieType val="bar"/>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FBB6-4E0A-B438-5C2FB77D0ABB}"/>
              </c:ext>
            </c:extLst>
          </c:dPt>
          <c:dPt>
            <c:idx val="1"/>
            <c:bubble3D val="0"/>
            <c:spPr>
              <a:solidFill>
                <a:schemeClr val="accent2"/>
              </a:solidFill>
              <a:ln>
                <a:noFill/>
              </a:ln>
              <a:effectLst/>
            </c:spPr>
            <c:extLst>
              <c:ext xmlns:c16="http://schemas.microsoft.com/office/drawing/2014/chart" uri="{C3380CC4-5D6E-409C-BE32-E72D297353CC}">
                <c16:uniqueId val="{00000003-FBB6-4E0A-B438-5C2FB77D0ABB}"/>
              </c:ext>
            </c:extLst>
          </c:dPt>
          <c:dPt>
            <c:idx val="2"/>
            <c:bubble3D val="0"/>
            <c:spPr>
              <a:solidFill>
                <a:schemeClr val="accent3"/>
              </a:solidFill>
              <a:ln>
                <a:noFill/>
              </a:ln>
              <a:effectLst/>
            </c:spPr>
            <c:extLst>
              <c:ext xmlns:c16="http://schemas.microsoft.com/office/drawing/2014/chart" uri="{C3380CC4-5D6E-409C-BE32-E72D297353CC}">
                <c16:uniqueId val="{00000005-FBB6-4E0A-B438-5C2FB77D0ABB}"/>
              </c:ext>
            </c:extLst>
          </c:dPt>
          <c:dPt>
            <c:idx val="3"/>
            <c:bubble3D val="0"/>
            <c:spPr>
              <a:solidFill>
                <a:schemeClr val="accent4"/>
              </a:solidFill>
              <a:ln>
                <a:noFill/>
              </a:ln>
              <a:effectLst/>
            </c:spPr>
            <c:extLst>
              <c:ext xmlns:c16="http://schemas.microsoft.com/office/drawing/2014/chart" uri="{C3380CC4-5D6E-409C-BE32-E72D297353CC}">
                <c16:uniqueId val="{00000007-FBB6-4E0A-B438-5C2FB77D0ABB}"/>
              </c:ext>
            </c:extLst>
          </c:dPt>
          <c:dPt>
            <c:idx val="4"/>
            <c:bubble3D val="0"/>
            <c:spPr>
              <a:solidFill>
                <a:schemeClr val="accent5"/>
              </a:solidFill>
              <a:ln>
                <a:noFill/>
              </a:ln>
              <a:effectLst/>
            </c:spPr>
            <c:extLst>
              <c:ext xmlns:c16="http://schemas.microsoft.com/office/drawing/2014/chart" uri="{C3380CC4-5D6E-409C-BE32-E72D297353CC}">
                <c16:uniqueId val="{00000009-FBB6-4E0A-B438-5C2FB77D0ABB}"/>
              </c:ext>
            </c:extLst>
          </c:dPt>
          <c:dPt>
            <c:idx val="5"/>
            <c:bubble3D val="0"/>
            <c:spPr>
              <a:solidFill>
                <a:schemeClr val="accent6"/>
              </a:solidFill>
              <a:ln>
                <a:noFill/>
              </a:ln>
              <a:effectLst/>
            </c:spPr>
            <c:extLst>
              <c:ext xmlns:c16="http://schemas.microsoft.com/office/drawing/2014/chart" uri="{C3380CC4-5D6E-409C-BE32-E72D297353CC}">
                <c16:uniqueId val="{0000000B-FBB6-4E0A-B438-5C2FB77D0ABB}"/>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FBB6-4E0A-B438-5C2FB77D0ABB}"/>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FBB6-4E0A-B438-5C2FB77D0ABB}"/>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FBB6-4E0A-B438-5C2FB77D0ABB}"/>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13-FBB6-4E0A-B438-5C2FB77D0ABB}"/>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15-FBB6-4E0A-B438-5C2FB77D0ABB}"/>
              </c:ext>
            </c:extLst>
          </c:dPt>
          <c:dPt>
            <c:idx val="11"/>
            <c:bubble3D val="0"/>
            <c:spPr>
              <a:solidFill>
                <a:schemeClr val="accent6">
                  <a:lumMod val="60000"/>
                </a:schemeClr>
              </a:solidFill>
              <a:ln>
                <a:noFill/>
              </a:ln>
              <a:effectLst/>
            </c:spPr>
            <c:extLst>
              <c:ext xmlns:c16="http://schemas.microsoft.com/office/drawing/2014/chart" uri="{C3380CC4-5D6E-409C-BE32-E72D297353CC}">
                <c16:uniqueId val="{00000017-FBB6-4E0A-B438-5C2FB77D0ABB}"/>
              </c:ext>
            </c:extLst>
          </c:dPt>
          <c:dPt>
            <c:idx val="12"/>
            <c:bubble3D val="0"/>
            <c:spPr>
              <a:solidFill>
                <a:schemeClr val="accent1">
                  <a:lumMod val="80000"/>
                  <a:lumOff val="20000"/>
                </a:schemeClr>
              </a:solidFill>
              <a:ln>
                <a:noFill/>
              </a:ln>
              <a:effectLst/>
            </c:spPr>
            <c:extLst>
              <c:ext xmlns:c16="http://schemas.microsoft.com/office/drawing/2014/chart" uri="{C3380CC4-5D6E-409C-BE32-E72D297353CC}">
                <c16:uniqueId val="{00000019-FBB6-4E0A-B438-5C2FB77D0ABB}"/>
              </c:ext>
            </c:extLst>
          </c:dPt>
          <c:dPt>
            <c:idx val="13"/>
            <c:bubble3D val="0"/>
            <c:spPr>
              <a:solidFill>
                <a:schemeClr val="bg2">
                  <a:lumMod val="75000"/>
                </a:schemeClr>
              </a:solidFill>
              <a:ln>
                <a:noFill/>
              </a:ln>
              <a:effectLst/>
            </c:spPr>
            <c:extLst>
              <c:ext xmlns:c16="http://schemas.microsoft.com/office/drawing/2014/chart" uri="{C3380CC4-5D6E-409C-BE32-E72D297353CC}">
                <c16:uniqueId val="{0000001B-FBB6-4E0A-B438-5C2FB77D0ABB}"/>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1-FBB6-4E0A-B438-5C2FB77D0ABB}"/>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3-FBB6-4E0A-B438-5C2FB77D0ABB}"/>
                </c:ext>
              </c:extLst>
            </c:dLbl>
            <c:dLbl>
              <c:idx val="2"/>
              <c:layout>
                <c:manualLayout>
                  <c:x val="1.2905055688935319E-2"/>
                  <c:y val="-2.8159661794977756E-2"/>
                </c:manualLayout>
              </c:layout>
              <c:tx>
                <c:rich>
                  <a:bodyPr/>
                  <a:lstStyle/>
                  <a:p>
                    <a:fld id="{3C89103B-646D-480A-BE08-E254B9A43253}" type="CATEGORYNAME">
                      <a:rPr lang="en-US" sz="1800"/>
                      <a:pPr/>
                      <a:t>[CATEGORY NAME]</a:t>
                    </a:fld>
                    <a:r>
                      <a:rPr lang="en-US" sz="1800" baseline="0" dirty="0"/>
                      <a:t>, </a:t>
                    </a:r>
                    <a:fld id="{ADCCFA22-B08E-41F3-975F-E57A3C25A5B2}" type="VALUE">
                      <a:rPr lang="en-US" sz="1800" baseline="0"/>
                      <a:pPr/>
                      <a:t>[VALUE]</a:t>
                    </a:fld>
                    <a:endParaRPr lang="en-US" sz="1800" baseline="0" dirty="0"/>
                  </a:p>
                </c:rich>
              </c:tx>
              <c:showLegendKey val="0"/>
              <c:showVal val="1"/>
              <c:showCatName val="1"/>
              <c:showSerName val="0"/>
              <c:showPercent val="0"/>
              <c:showBubbleSize val="0"/>
              <c:extLst>
                <c:ext xmlns:c15="http://schemas.microsoft.com/office/drawing/2012/chart" uri="{CE6537A1-D6FC-4f65-9D91-7224C49458BB}">
                  <c15:layout>
                    <c:manualLayout>
                      <c:w val="0.25406021821610852"/>
                      <c:h val="8.2631210904467817E-2"/>
                    </c:manualLayout>
                  </c15:layout>
                  <c15:dlblFieldTable/>
                  <c15:showDataLabelsRange val="0"/>
                </c:ext>
                <c:ext xmlns:c16="http://schemas.microsoft.com/office/drawing/2014/chart" uri="{C3380CC4-5D6E-409C-BE32-E72D297353CC}">
                  <c16:uniqueId val="{00000005-FBB6-4E0A-B438-5C2FB77D0ABB}"/>
                </c:ext>
              </c:extLst>
            </c:dLbl>
            <c:dLbl>
              <c:idx val="3"/>
              <c:layout>
                <c:manualLayout>
                  <c:x val="1.6937885591727604E-2"/>
                  <c:y val="-2.1119798314240979E-2"/>
                </c:manualLayout>
              </c:layout>
              <c:tx>
                <c:rich>
                  <a:bodyPr/>
                  <a:lstStyle/>
                  <a:p>
                    <a:fld id="{3B01DADD-152F-4639-A582-8E73DD359B8D}" type="CATEGORYNAME">
                      <a:rPr lang="en-US" sz="1800"/>
                      <a:pPr/>
                      <a:t>[CATEGORY NAME]</a:t>
                    </a:fld>
                    <a:r>
                      <a:rPr lang="en-US" sz="1800" baseline="0" dirty="0"/>
                      <a:t>, </a:t>
                    </a:r>
                    <a:fld id="{26ECEF4A-D71E-48BC-9539-373A82369A1A}" type="VALUE">
                      <a:rPr lang="en-US" sz="1800" baseline="0"/>
                      <a:pPr/>
                      <a:t>[VALUE]</a:t>
                    </a:fld>
                    <a:endParaRPr lang="en-US" sz="1800"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BB6-4E0A-B438-5C2FB77D0ABB}"/>
                </c:ext>
              </c:extLst>
            </c:dLbl>
            <c:dLbl>
              <c:idx val="4"/>
              <c:layout>
                <c:manualLayout>
                  <c:x val="0.10727327541427484"/>
                  <c:y val="-8.7999159642670743E-3"/>
                </c:manualLayout>
              </c:layout>
              <c:tx>
                <c:rich>
                  <a:bodyPr/>
                  <a:lstStyle/>
                  <a:p>
                    <a:fld id="{9FD62C4A-0024-4128-8B1D-8D042E3AF8A5}" type="CATEGORYNAME">
                      <a:rPr lang="it-IT" sz="1800"/>
                      <a:pPr/>
                      <a:t>[CATEGORY NAME]</a:t>
                    </a:fld>
                    <a:r>
                      <a:rPr lang="it-IT" sz="1800" baseline="0"/>
                      <a:t>, </a:t>
                    </a:r>
                    <a:fld id="{1FA8B8B9-CA22-4602-8BF6-BEC42009C1CB}" type="VALUE">
                      <a:rPr lang="it-IT" sz="1800" baseline="0"/>
                      <a:pPr/>
                      <a:t>[VALUE]</a:t>
                    </a:fld>
                    <a:endParaRPr lang="it-IT" sz="1800"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BB6-4E0A-B438-5C2FB77D0ABB}"/>
                </c:ext>
              </c:extLst>
            </c:dLbl>
            <c:dLbl>
              <c:idx val="5"/>
              <c:layout>
                <c:manualLayout>
                  <c:x val="3.387577118345509E-2"/>
                  <c:y val="8.7999159642670743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B6-4E0A-B438-5C2FB77D0ABB}"/>
                </c:ext>
              </c:extLst>
            </c:dLbl>
            <c:dLbl>
              <c:idx val="6"/>
              <c:delete val="1"/>
              <c:extLst>
                <c:ext xmlns:c15="http://schemas.microsoft.com/office/drawing/2012/chart" uri="{CE6537A1-D6FC-4f65-9D91-7224C49458BB}"/>
                <c:ext xmlns:c16="http://schemas.microsoft.com/office/drawing/2014/chart" uri="{C3380CC4-5D6E-409C-BE32-E72D297353CC}">
                  <c16:uniqueId val="{0000000D-FBB6-4E0A-B438-5C2FB77D0ABB}"/>
                </c:ext>
              </c:extLst>
            </c:dLbl>
            <c:dLbl>
              <c:idx val="7"/>
              <c:delete val="1"/>
              <c:extLst>
                <c:ext xmlns:c15="http://schemas.microsoft.com/office/drawing/2012/chart" uri="{CE6537A1-D6FC-4f65-9D91-7224C49458BB}"/>
                <c:ext xmlns:c16="http://schemas.microsoft.com/office/drawing/2014/chart" uri="{C3380CC4-5D6E-409C-BE32-E72D297353CC}">
                  <c16:uniqueId val="{0000000F-FBB6-4E0A-B438-5C2FB77D0ABB}"/>
                </c:ext>
              </c:extLst>
            </c:dLbl>
            <c:dLbl>
              <c:idx val="8"/>
              <c:delete val="1"/>
              <c:extLst>
                <c:ext xmlns:c15="http://schemas.microsoft.com/office/drawing/2012/chart" uri="{CE6537A1-D6FC-4f65-9D91-7224C49458BB}"/>
                <c:ext xmlns:c16="http://schemas.microsoft.com/office/drawing/2014/chart" uri="{C3380CC4-5D6E-409C-BE32-E72D297353CC}">
                  <c16:uniqueId val="{00000011-FBB6-4E0A-B438-5C2FB77D0ABB}"/>
                </c:ext>
              </c:extLst>
            </c:dLbl>
            <c:dLbl>
              <c:idx val="9"/>
              <c:delete val="1"/>
              <c:extLst>
                <c:ext xmlns:c15="http://schemas.microsoft.com/office/drawing/2012/chart" uri="{CE6537A1-D6FC-4f65-9D91-7224C49458BB}"/>
                <c:ext xmlns:c16="http://schemas.microsoft.com/office/drawing/2014/chart" uri="{C3380CC4-5D6E-409C-BE32-E72D297353CC}">
                  <c16:uniqueId val="{00000013-FBB6-4E0A-B438-5C2FB77D0ABB}"/>
                </c:ext>
              </c:extLst>
            </c:dLbl>
            <c:dLbl>
              <c:idx val="10"/>
              <c:delete val="1"/>
              <c:extLst>
                <c:ext xmlns:c15="http://schemas.microsoft.com/office/drawing/2012/chart" uri="{CE6537A1-D6FC-4f65-9D91-7224C49458BB}"/>
                <c:ext xmlns:c16="http://schemas.microsoft.com/office/drawing/2014/chart" uri="{C3380CC4-5D6E-409C-BE32-E72D297353CC}">
                  <c16:uniqueId val="{00000015-FBB6-4E0A-B438-5C2FB77D0ABB}"/>
                </c:ext>
              </c:extLst>
            </c:dLbl>
            <c:dLbl>
              <c:idx val="11"/>
              <c:delete val="1"/>
              <c:extLst>
                <c:ext xmlns:c15="http://schemas.microsoft.com/office/drawing/2012/chart" uri="{CE6537A1-D6FC-4f65-9D91-7224C49458BB}"/>
                <c:ext xmlns:c16="http://schemas.microsoft.com/office/drawing/2014/chart" uri="{C3380CC4-5D6E-409C-BE32-E72D297353CC}">
                  <c16:uniqueId val="{00000017-FBB6-4E0A-B438-5C2FB77D0ABB}"/>
                </c:ext>
              </c:extLst>
            </c:dLbl>
            <c:dLbl>
              <c:idx val="12"/>
              <c:delete val="1"/>
              <c:extLst>
                <c:ext xmlns:c15="http://schemas.microsoft.com/office/drawing/2012/chart" uri="{CE6537A1-D6FC-4f65-9D91-7224C49458BB}"/>
                <c:ext xmlns:c16="http://schemas.microsoft.com/office/drawing/2014/chart" uri="{C3380CC4-5D6E-409C-BE32-E72D297353CC}">
                  <c16:uniqueId val="{00000019-FBB6-4E0A-B438-5C2FB77D0ABB}"/>
                </c:ext>
              </c:extLst>
            </c:dLbl>
            <c:dLbl>
              <c:idx val="13"/>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fld id="{298ABEC7-A20E-4675-9F05-FDA01B546ABE}" type="CATEGORYNAME">
                      <a:rPr lang="en-US" b="1"/>
                      <a:pPr>
                        <a:defRPr sz="2400" b="1">
                          <a:solidFill>
                            <a:schemeClr val="tx1"/>
                          </a:solidFill>
                        </a:defRPr>
                      </a:pPr>
                      <a:t>[CATEGORY NAME]</a:t>
                    </a:fld>
                    <a:r>
                      <a:rPr lang="en-US" b="1" baseline="0" dirty="0"/>
                      <a:t>, </a:t>
                    </a:r>
                    <a:fld id="{0D953896-4CE2-4FF4-9D2F-4A3AFD7CB266}" type="VALUE">
                      <a:rPr lang="en-US" b="1" baseline="0"/>
                      <a:pPr>
                        <a:defRPr sz="2400" b="1">
                          <a:solidFill>
                            <a:schemeClr val="tx1"/>
                          </a:solidFill>
                        </a:defRPr>
                      </a:pPr>
                      <a:t>[VALUE]</a:t>
                    </a:fld>
                    <a:endParaRPr lang="en-US" b="1" baseline="0" dirty="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FBB6-4E0A-B438-5C2FB77D0AB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'Top Lang at Home'!$A$2:$A$14</c:f>
              <c:strCache>
                <c:ptCount val="13"/>
                <c:pt idx="0">
                  <c:v>Speak only English</c:v>
                </c:pt>
                <c:pt idx="1">
                  <c:v>Spanish</c:v>
                </c:pt>
                <c:pt idx="2">
                  <c:v>Other Indo-European languages</c:v>
                </c:pt>
                <c:pt idx="3">
                  <c:v>Unspecified languages</c:v>
                </c:pt>
                <c:pt idx="4">
                  <c:v>Chinese (incl. Mandarin, Cantonese)</c:v>
                </c:pt>
                <c:pt idx="5">
                  <c:v>French, Haitian, or Cajun</c:v>
                </c:pt>
                <c:pt idx="6">
                  <c:v>Other Asian and Pacific Island languages</c:v>
                </c:pt>
                <c:pt idx="7">
                  <c:v>Russian, Polish, or other Slavic languages</c:v>
                </c:pt>
                <c:pt idx="8">
                  <c:v>Korean</c:v>
                </c:pt>
                <c:pt idx="9">
                  <c:v>Tagalog (incl. Filipino)</c:v>
                </c:pt>
                <c:pt idx="10">
                  <c:v>Vietnamese</c:v>
                </c:pt>
                <c:pt idx="11">
                  <c:v>Arabic</c:v>
                </c:pt>
                <c:pt idx="12">
                  <c:v>German or other West Germanic languages</c:v>
                </c:pt>
              </c:strCache>
            </c:strRef>
          </c:cat>
          <c:val>
            <c:numRef>
              <c:f>'Top Lang at Home'!$B$2:$B$14</c:f>
              <c:numCache>
                <c:formatCode>0.00%</c:formatCode>
                <c:ptCount val="13"/>
                <c:pt idx="0">
                  <c:v>0.56299999999999994</c:v>
                </c:pt>
                <c:pt idx="1">
                  <c:v>0.17599999999999999</c:v>
                </c:pt>
                <c:pt idx="2">
                  <c:v>5.5E-2</c:v>
                </c:pt>
                <c:pt idx="3">
                  <c:v>5.0999999999999997E-2</c:v>
                </c:pt>
                <c:pt idx="4">
                  <c:v>4.1000000000000002E-2</c:v>
                </c:pt>
                <c:pt idx="5">
                  <c:v>0.03</c:v>
                </c:pt>
                <c:pt idx="6">
                  <c:v>2.7E-2</c:v>
                </c:pt>
                <c:pt idx="7">
                  <c:v>1.7000000000000001E-2</c:v>
                </c:pt>
                <c:pt idx="8">
                  <c:v>0.01</c:v>
                </c:pt>
                <c:pt idx="9">
                  <c:v>8.9999999999999993E-3</c:v>
                </c:pt>
                <c:pt idx="10">
                  <c:v>8.9999999999999993E-3</c:v>
                </c:pt>
                <c:pt idx="11">
                  <c:v>6.0000000000000001E-3</c:v>
                </c:pt>
                <c:pt idx="12">
                  <c:v>6.0000000000000001E-3</c:v>
                </c:pt>
              </c:numCache>
            </c:numRef>
          </c:val>
          <c:extLst>
            <c:ext xmlns:c16="http://schemas.microsoft.com/office/drawing/2014/chart" uri="{C3380CC4-5D6E-409C-BE32-E72D297353CC}">
              <c16:uniqueId val="{0000001C-FBB6-4E0A-B438-5C2FB77D0ABB}"/>
            </c:ext>
          </c:extLst>
        </c:ser>
        <c:dLbls>
          <c:showLegendKey val="0"/>
          <c:showVal val="0"/>
          <c:showCatName val="0"/>
          <c:showSerName val="0"/>
          <c:showPercent val="0"/>
          <c:showBubbleSize val="0"/>
          <c:showLeaderLines val="1"/>
        </c:dLbls>
        <c:gapWidth val="226"/>
        <c:splitType val="pos"/>
        <c:splitPos val="12"/>
        <c:secondPieSize val="73"/>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Percentage of residents who speak a language other than English at home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'Lang by Dist'!$B$2</c:f>
              <c:strCache>
                <c:ptCount val="1"/>
                <c:pt idx="0">
                  <c:v>Language other than English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 by Dist'!$C$1:$J$1</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'Lang by Dist'!$C$2:$J$2</c:f>
              <c:numCache>
                <c:formatCode>0.0%</c:formatCode>
                <c:ptCount val="8"/>
                <c:pt idx="0">
                  <c:v>0.29252090902009109</c:v>
                </c:pt>
                <c:pt idx="1">
                  <c:v>0.4325629721153576</c:v>
                </c:pt>
                <c:pt idx="2">
                  <c:v>0.46633228671512039</c:v>
                </c:pt>
                <c:pt idx="3">
                  <c:v>0.3448739420065639</c:v>
                </c:pt>
                <c:pt idx="4">
                  <c:v>0.44809529576882795</c:v>
                </c:pt>
                <c:pt idx="5">
                  <c:v>0.51550560809969304</c:v>
                </c:pt>
                <c:pt idx="6">
                  <c:v>0.35702748674261375</c:v>
                </c:pt>
                <c:pt idx="7">
                  <c:v>0.40864442478578794</c:v>
                </c:pt>
              </c:numCache>
            </c:numRef>
          </c:val>
          <c:extLst>
            <c:ext xmlns:c16="http://schemas.microsoft.com/office/drawing/2014/chart" uri="{C3380CC4-5D6E-409C-BE32-E72D297353CC}">
              <c16:uniqueId val="{00000000-3AB9-46FC-AE71-EF9B43590AE9}"/>
            </c:ext>
          </c:extLst>
        </c:ser>
        <c:dLbls>
          <c:showLegendKey val="0"/>
          <c:showVal val="0"/>
          <c:showCatName val="0"/>
          <c:showSerName val="0"/>
          <c:showPercent val="0"/>
          <c:showBubbleSize val="0"/>
        </c:dLbls>
        <c:gapWidth val="75"/>
        <c:axId val="728693824"/>
        <c:axId val="728694240"/>
      </c:barChart>
      <c:catAx>
        <c:axId val="728693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728694240"/>
        <c:crosses val="autoZero"/>
        <c:auto val="1"/>
        <c:lblAlgn val="ctr"/>
        <c:lblOffset val="100"/>
        <c:noMultiLvlLbl val="0"/>
      </c:catAx>
      <c:valAx>
        <c:axId val="728694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72869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Percentage</a:t>
            </a:r>
            <a:r>
              <a:rPr lang="en-US" baseline="0" dirty="0"/>
              <a:t> of residents who report speaking</a:t>
            </a:r>
            <a:r>
              <a:rPr lang="en-US" dirty="0"/>
              <a:t> English less than “Very Well"</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'Lang by Dist'!$B$3</c:f>
              <c:strCache>
                <c:ptCount val="1"/>
                <c:pt idx="0">
                  <c:v>Speak English less than "very well"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 by Dist'!$C$1:$J$1</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'Lang by Dist'!$C$3:$J$3</c:f>
              <c:numCache>
                <c:formatCode>0.0%</c:formatCode>
                <c:ptCount val="8"/>
                <c:pt idx="0">
                  <c:v>6.5747448780867801E-2</c:v>
                </c:pt>
                <c:pt idx="1">
                  <c:v>0.13926174496644295</c:v>
                </c:pt>
                <c:pt idx="2">
                  <c:v>0.1890165598757505</c:v>
                </c:pt>
                <c:pt idx="3">
                  <c:v>0.12953519635306751</c:v>
                </c:pt>
                <c:pt idx="4">
                  <c:v>0.15885240412359383</c:v>
                </c:pt>
                <c:pt idx="5">
                  <c:v>0.19329811940014213</c:v>
                </c:pt>
                <c:pt idx="6">
                  <c:v>0.14423750375209046</c:v>
                </c:pt>
                <c:pt idx="7">
                  <c:v>0.14592582261806478</c:v>
                </c:pt>
              </c:numCache>
            </c:numRef>
          </c:val>
          <c:extLst>
            <c:ext xmlns:c16="http://schemas.microsoft.com/office/drawing/2014/chart" uri="{C3380CC4-5D6E-409C-BE32-E72D297353CC}">
              <c16:uniqueId val="{00000000-8C63-4404-A08B-CC9E553A0B2D}"/>
            </c:ext>
          </c:extLst>
        </c:ser>
        <c:dLbls>
          <c:showLegendKey val="0"/>
          <c:showVal val="0"/>
          <c:showCatName val="0"/>
          <c:showSerName val="0"/>
          <c:showPercent val="0"/>
          <c:showBubbleSize val="0"/>
        </c:dLbls>
        <c:gapWidth val="75"/>
        <c:axId val="779606864"/>
        <c:axId val="779607280"/>
      </c:barChart>
      <c:catAx>
        <c:axId val="77960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779607280"/>
        <c:crosses val="autoZero"/>
        <c:auto val="1"/>
        <c:lblAlgn val="ctr"/>
        <c:lblOffset val="100"/>
        <c:noMultiLvlLbl val="0"/>
      </c:catAx>
      <c:valAx>
        <c:axId val="779607280"/>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779606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1" cap="all" dirty="0">
                <a:effectLst/>
              </a:rPr>
              <a:t>Educational Attainment of Native and Foreign Born </a:t>
            </a:r>
            <a:r>
              <a:rPr lang="en-US" sz="2400" dirty="0">
                <a:effectLst/>
              </a:rPr>
              <a:t>(2021)</a:t>
            </a:r>
          </a:p>
        </c:rich>
      </c:tx>
      <c:overlay val="0"/>
    </c:title>
    <c:autoTitleDeleted val="0"/>
    <c:plotArea>
      <c:layout>
        <c:manualLayout>
          <c:layoutTarget val="inner"/>
          <c:xMode val="edge"/>
          <c:yMode val="edge"/>
          <c:x val="9.3703908815828213E-2"/>
          <c:y val="0.10231485770161083"/>
          <c:w val="0.74877543320846873"/>
          <c:h val="0.76287753246530454"/>
        </c:manualLayout>
      </c:layout>
      <c:barChart>
        <c:barDir val="col"/>
        <c:grouping val="clustered"/>
        <c:varyColors val="0"/>
        <c:ser>
          <c:idx val="0"/>
          <c:order val="0"/>
          <c:tx>
            <c:strRef>
              <c:f>Sheet1!$B$1</c:f>
              <c:strCache>
                <c:ptCount val="1"/>
                <c:pt idx="0">
                  <c:v>Montgomery County Native (U.S.) Born</c:v>
                </c:pt>
              </c:strCache>
            </c:strRef>
          </c:tx>
          <c:invertIfNegative val="0"/>
          <c:dLbls>
            <c:numFmt formatCode="0%" sourceLinked="0"/>
            <c:spPr>
              <a:noFill/>
              <a:ln>
                <a:noFill/>
              </a:ln>
              <a:effectLst/>
            </c:spPr>
            <c:txPr>
              <a:bodyPr wrap="square" lIns="38100" tIns="19050" rIns="38100" bIns="19050" anchor="ctr">
                <a:spAutoFit/>
              </a:bodyPr>
              <a:lstStyle/>
              <a:p>
                <a:pPr>
                  <a:defRPr sz="24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Less than High School Diploma</c:v>
                </c:pt>
                <c:pt idx="1">
                  <c:v>High School Graduate/Some College/Assoc. Degree</c:v>
                </c:pt>
                <c:pt idx="2">
                  <c:v>Bachelor's degree</c:v>
                </c:pt>
                <c:pt idx="3">
                  <c:v>Graduate or Professional Degree</c:v>
                </c:pt>
              </c:strCache>
            </c:strRef>
          </c:cat>
          <c:val>
            <c:numRef>
              <c:f>Sheet1!$B$2:$B$5</c:f>
              <c:numCache>
                <c:formatCode>0.0%</c:formatCode>
                <c:ptCount val="4"/>
                <c:pt idx="0">
                  <c:v>3.1086754926768347E-2</c:v>
                </c:pt>
                <c:pt idx="1">
                  <c:v>0.28659136132119872</c:v>
                </c:pt>
                <c:pt idx="2">
                  <c:v>0.30490043943651468</c:v>
                </c:pt>
                <c:pt idx="3">
                  <c:v>0.37742144431551822</c:v>
                </c:pt>
              </c:numCache>
            </c:numRef>
          </c:val>
          <c:extLst>
            <c:ext xmlns:c16="http://schemas.microsoft.com/office/drawing/2014/chart" uri="{C3380CC4-5D6E-409C-BE32-E72D297353CC}">
              <c16:uniqueId val="{00000000-F8F5-4EBC-851F-3F2E33C0E0B6}"/>
            </c:ext>
          </c:extLst>
        </c:ser>
        <c:ser>
          <c:idx val="1"/>
          <c:order val="1"/>
          <c:tx>
            <c:strRef>
              <c:f>Sheet1!$C$1</c:f>
              <c:strCache>
                <c:ptCount val="1"/>
                <c:pt idx="0">
                  <c:v>Montgomery County Foreign Born</c:v>
                </c:pt>
              </c:strCache>
            </c:strRef>
          </c:tx>
          <c:invertIfNegative val="0"/>
          <c:dLbls>
            <c:numFmt formatCode="0%" sourceLinked="0"/>
            <c:spPr>
              <a:noFill/>
              <a:ln>
                <a:noFill/>
              </a:ln>
              <a:effectLst/>
            </c:spPr>
            <c:txPr>
              <a:bodyPr wrap="square" lIns="38100" tIns="19050" rIns="38100" bIns="19050" anchor="ctr">
                <a:spAutoFit/>
              </a:bodyPr>
              <a:lstStyle/>
              <a:p>
                <a:pPr>
                  <a:defRPr sz="24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Less than High School Diploma</c:v>
                </c:pt>
                <c:pt idx="1">
                  <c:v>High School Graduate/Some College/Assoc. Degree</c:v>
                </c:pt>
                <c:pt idx="2">
                  <c:v>Bachelor's degree</c:v>
                </c:pt>
                <c:pt idx="3">
                  <c:v>Graduate or Professional Degree</c:v>
                </c:pt>
              </c:strCache>
            </c:strRef>
          </c:cat>
          <c:val>
            <c:numRef>
              <c:f>Sheet1!$C$2:$C$5</c:f>
              <c:numCache>
                <c:formatCode>0.0%</c:formatCode>
                <c:ptCount val="4"/>
                <c:pt idx="0">
                  <c:v>0.16291729412501277</c:v>
                </c:pt>
                <c:pt idx="1">
                  <c:v>0.33198011025692564</c:v>
                </c:pt>
                <c:pt idx="2">
                  <c:v>0.2234300909800872</c:v>
                </c:pt>
                <c:pt idx="3">
                  <c:v>0.28167250463797439</c:v>
                </c:pt>
              </c:numCache>
            </c:numRef>
          </c:val>
          <c:extLst>
            <c:ext xmlns:c16="http://schemas.microsoft.com/office/drawing/2014/chart" uri="{C3380CC4-5D6E-409C-BE32-E72D297353CC}">
              <c16:uniqueId val="{00000001-F8F5-4EBC-851F-3F2E33C0E0B6}"/>
            </c:ext>
          </c:extLst>
        </c:ser>
        <c:ser>
          <c:idx val="2"/>
          <c:order val="2"/>
          <c:tx>
            <c:strRef>
              <c:f>Sheet1!$D$1</c:f>
              <c:strCache>
                <c:ptCount val="1"/>
                <c:pt idx="0">
                  <c:v>Washington, DC Metro Foreign Born</c:v>
                </c:pt>
              </c:strCache>
            </c:strRef>
          </c:tx>
          <c:spPr>
            <a:solidFill>
              <a:schemeClr val="accent6"/>
            </a:solidFill>
          </c:spPr>
          <c:invertIfNegative val="0"/>
          <c:dLbls>
            <c:numFmt formatCode="0%" sourceLinked="0"/>
            <c:spPr>
              <a:noFill/>
              <a:ln>
                <a:noFill/>
              </a:ln>
              <a:effectLst/>
            </c:spPr>
            <c:txPr>
              <a:bodyPr wrap="square" lIns="38100" tIns="19050" rIns="38100" bIns="19050" anchor="ctr">
                <a:spAutoFit/>
              </a:bodyPr>
              <a:lstStyle/>
              <a:p>
                <a:pPr>
                  <a:defRPr sz="24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Less than High School Diploma</c:v>
                </c:pt>
                <c:pt idx="1">
                  <c:v>High School Graduate/Some College/Assoc. Degree</c:v>
                </c:pt>
                <c:pt idx="2">
                  <c:v>Bachelor's degree</c:v>
                </c:pt>
                <c:pt idx="3">
                  <c:v>Graduate or Professional Degree</c:v>
                </c:pt>
              </c:strCache>
            </c:strRef>
          </c:cat>
          <c:val>
            <c:numRef>
              <c:f>Sheet1!$D$2:$D$5</c:f>
              <c:numCache>
                <c:formatCode>0.0%</c:formatCode>
                <c:ptCount val="4"/>
                <c:pt idx="0">
                  <c:v>0.17916990621791287</c:v>
                </c:pt>
                <c:pt idx="1">
                  <c:v>0.35627454982572643</c:v>
                </c:pt>
                <c:pt idx="2">
                  <c:v>0.2257781544919267</c:v>
                </c:pt>
                <c:pt idx="3">
                  <c:v>0.23877738946443403</c:v>
                </c:pt>
              </c:numCache>
            </c:numRef>
          </c:val>
          <c:extLst>
            <c:ext xmlns:c16="http://schemas.microsoft.com/office/drawing/2014/chart" uri="{C3380CC4-5D6E-409C-BE32-E72D297353CC}">
              <c16:uniqueId val="{00000002-F8F5-4EBC-851F-3F2E33C0E0B6}"/>
            </c:ext>
          </c:extLst>
        </c:ser>
        <c:dLbls>
          <c:showLegendKey val="0"/>
          <c:showVal val="0"/>
          <c:showCatName val="0"/>
          <c:showSerName val="0"/>
          <c:showPercent val="0"/>
          <c:showBubbleSize val="0"/>
        </c:dLbls>
        <c:gapWidth val="40"/>
        <c:axId val="35867648"/>
        <c:axId val="35873536"/>
      </c:barChart>
      <c:catAx>
        <c:axId val="35867648"/>
        <c:scaling>
          <c:orientation val="minMax"/>
        </c:scaling>
        <c:delete val="0"/>
        <c:axPos val="b"/>
        <c:numFmt formatCode="General" sourceLinked="0"/>
        <c:majorTickMark val="out"/>
        <c:minorTickMark val="none"/>
        <c:tickLblPos val="nextTo"/>
        <c:txPr>
          <a:bodyPr/>
          <a:lstStyle/>
          <a:p>
            <a:pPr>
              <a:defRPr sz="2000" b="0"/>
            </a:pPr>
            <a:endParaRPr lang="en-US"/>
          </a:p>
        </c:txPr>
        <c:crossAx val="35873536"/>
        <c:crosses val="autoZero"/>
        <c:auto val="1"/>
        <c:lblAlgn val="ctr"/>
        <c:lblOffset val="100"/>
        <c:noMultiLvlLbl val="0"/>
      </c:catAx>
      <c:valAx>
        <c:axId val="35873536"/>
        <c:scaling>
          <c:orientation val="minMax"/>
          <c:max val="0.4"/>
        </c:scaling>
        <c:delete val="0"/>
        <c:axPos val="l"/>
        <c:title>
          <c:tx>
            <c:rich>
              <a:bodyPr/>
              <a:lstStyle/>
              <a:p>
                <a:pPr>
                  <a:defRPr sz="2000"/>
                </a:pPr>
                <a:r>
                  <a:rPr lang="en-US" sz="2000" dirty="0"/>
                  <a:t>Percent of Adults Age 25 and Older</a:t>
                </a:r>
              </a:p>
            </c:rich>
          </c:tx>
          <c:layout>
            <c:manualLayout>
              <c:xMode val="edge"/>
              <c:yMode val="edge"/>
              <c:x val="1.420068925591908E-2"/>
              <c:y val="0.20646280923029417"/>
            </c:manualLayout>
          </c:layout>
          <c:overlay val="0"/>
        </c:title>
        <c:numFmt formatCode="0%" sourceLinked="0"/>
        <c:majorTickMark val="out"/>
        <c:minorTickMark val="none"/>
        <c:tickLblPos val="nextTo"/>
        <c:txPr>
          <a:bodyPr/>
          <a:lstStyle/>
          <a:p>
            <a:pPr>
              <a:defRPr sz="2400" b="0"/>
            </a:pPr>
            <a:endParaRPr lang="en-US"/>
          </a:p>
        </c:txPr>
        <c:crossAx val="35867648"/>
        <c:crosses val="autoZero"/>
        <c:crossBetween val="between"/>
        <c:majorUnit val="0.1"/>
      </c:valAx>
    </c:plotArea>
    <c:legend>
      <c:legendPos val="r"/>
      <c:layout>
        <c:manualLayout>
          <c:xMode val="edge"/>
          <c:yMode val="edge"/>
          <c:x val="0.84378844922340235"/>
          <c:y val="0.19685130383227942"/>
          <c:w val="0.15065955779357243"/>
          <c:h val="0.62965639099034187"/>
        </c:manualLayout>
      </c:layout>
      <c:overlay val="1"/>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04057948638773"/>
          <c:y val="3.8394203384151449E-2"/>
          <c:w val="0.83423781586125267"/>
          <c:h val="0.72421377488365435"/>
        </c:manualLayout>
      </c:layout>
      <c:barChart>
        <c:barDir val="col"/>
        <c:grouping val="percentStacked"/>
        <c:varyColors val="0"/>
        <c:ser>
          <c:idx val="0"/>
          <c:order val="0"/>
          <c:tx>
            <c:strRef>
              <c:f>'f15'!$K$3</c:f>
              <c:strCache>
                <c:ptCount val="1"/>
                <c:pt idx="0">
                  <c:v>Married Couple, children &lt; 18</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'f15'!$L$2:$R$2</c:f>
              <c:numCache>
                <c:formatCode>General</c:formatCode>
                <c:ptCount val="7"/>
                <c:pt idx="0">
                  <c:v>1960</c:v>
                </c:pt>
                <c:pt idx="1">
                  <c:v>1970</c:v>
                </c:pt>
                <c:pt idx="2">
                  <c:v>1980</c:v>
                </c:pt>
                <c:pt idx="3">
                  <c:v>1990</c:v>
                </c:pt>
                <c:pt idx="4">
                  <c:v>2000</c:v>
                </c:pt>
                <c:pt idx="5">
                  <c:v>2010</c:v>
                </c:pt>
                <c:pt idx="6">
                  <c:v>2021</c:v>
                </c:pt>
              </c:numCache>
            </c:numRef>
          </c:cat>
          <c:val>
            <c:numRef>
              <c:f>'f15'!$L$3:$R$3</c:f>
              <c:numCache>
                <c:formatCode>0%</c:formatCode>
                <c:ptCount val="7"/>
                <c:pt idx="0">
                  <c:v>0.59652937803598283</c:v>
                </c:pt>
                <c:pt idx="1">
                  <c:v>0.47304594253034965</c:v>
                </c:pt>
                <c:pt idx="2">
                  <c:v>0.31888317768285912</c:v>
                </c:pt>
                <c:pt idx="3">
                  <c:v>0.27681874229346487</c:v>
                </c:pt>
                <c:pt idx="4">
                  <c:v>0.27717098269992141</c:v>
                </c:pt>
                <c:pt idx="5">
                  <c:v>0.25618758506354211</c:v>
                </c:pt>
                <c:pt idx="6">
                  <c:v>0.24</c:v>
                </c:pt>
              </c:numCache>
            </c:numRef>
          </c:val>
          <c:extLst>
            <c:ext xmlns:c16="http://schemas.microsoft.com/office/drawing/2014/chart" uri="{C3380CC4-5D6E-409C-BE32-E72D297353CC}">
              <c16:uniqueId val="{00000000-37D4-40A5-A1D6-EE8D5FBE72A0}"/>
            </c:ext>
          </c:extLst>
        </c:ser>
        <c:ser>
          <c:idx val="1"/>
          <c:order val="1"/>
          <c:tx>
            <c:strRef>
              <c:f>'f15'!$K$4</c:f>
              <c:strCache>
                <c:ptCount val="1"/>
                <c:pt idx="0">
                  <c:v>Married Couple, NO children &lt;18</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'f15'!$L$2:$R$2</c:f>
              <c:numCache>
                <c:formatCode>General</c:formatCode>
                <c:ptCount val="7"/>
                <c:pt idx="0">
                  <c:v>1960</c:v>
                </c:pt>
                <c:pt idx="1">
                  <c:v>1970</c:v>
                </c:pt>
                <c:pt idx="2">
                  <c:v>1980</c:v>
                </c:pt>
                <c:pt idx="3">
                  <c:v>1990</c:v>
                </c:pt>
                <c:pt idx="4">
                  <c:v>2000</c:v>
                </c:pt>
                <c:pt idx="5">
                  <c:v>2010</c:v>
                </c:pt>
                <c:pt idx="6">
                  <c:v>2021</c:v>
                </c:pt>
              </c:numCache>
            </c:numRef>
          </c:cat>
          <c:val>
            <c:numRef>
              <c:f>'f15'!$L$4:$R$4</c:f>
              <c:numCache>
                <c:formatCode>0%</c:formatCode>
                <c:ptCount val="7"/>
                <c:pt idx="0">
                  <c:v>0.26725303733515088</c:v>
                </c:pt>
                <c:pt idx="1">
                  <c:v>0.28670360110803322</c:v>
                </c:pt>
                <c:pt idx="2">
                  <c:v>0.30063466782499576</c:v>
                </c:pt>
                <c:pt idx="3">
                  <c:v>0.30013676885355101</c:v>
                </c:pt>
                <c:pt idx="4">
                  <c:v>0.27492798052778333</c:v>
                </c:pt>
                <c:pt idx="5">
                  <c:v>0.27749617739144072</c:v>
                </c:pt>
                <c:pt idx="6">
                  <c:v>0.28999999999999998</c:v>
                </c:pt>
              </c:numCache>
            </c:numRef>
          </c:val>
          <c:extLst>
            <c:ext xmlns:c16="http://schemas.microsoft.com/office/drawing/2014/chart" uri="{C3380CC4-5D6E-409C-BE32-E72D297353CC}">
              <c16:uniqueId val="{00000001-37D4-40A5-A1D6-EE8D5FBE72A0}"/>
            </c:ext>
          </c:extLst>
        </c:ser>
        <c:ser>
          <c:idx val="2"/>
          <c:order val="2"/>
          <c:tx>
            <c:strRef>
              <c:f>'f15'!$K$5</c:f>
              <c:strCache>
                <c:ptCount val="1"/>
                <c:pt idx="0">
                  <c:v>Single Parent, children &lt;18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'f15'!$L$2:$R$2</c:f>
              <c:numCache>
                <c:formatCode>General</c:formatCode>
                <c:ptCount val="7"/>
                <c:pt idx="0">
                  <c:v>1960</c:v>
                </c:pt>
                <c:pt idx="1">
                  <c:v>1970</c:v>
                </c:pt>
                <c:pt idx="2">
                  <c:v>1980</c:v>
                </c:pt>
                <c:pt idx="3">
                  <c:v>1990</c:v>
                </c:pt>
                <c:pt idx="4">
                  <c:v>2000</c:v>
                </c:pt>
                <c:pt idx="5">
                  <c:v>2010</c:v>
                </c:pt>
                <c:pt idx="6">
                  <c:v>2021</c:v>
                </c:pt>
              </c:numCache>
            </c:numRef>
          </c:cat>
          <c:val>
            <c:numRef>
              <c:f>'f15'!$L$5:$R$5</c:f>
              <c:numCache>
                <c:formatCode>0%</c:formatCode>
                <c:ptCount val="7"/>
                <c:pt idx="1">
                  <c:v>4.3217126006867765E-2</c:v>
                </c:pt>
                <c:pt idx="2">
                  <c:v>6.236636984483216E-2</c:v>
                </c:pt>
                <c:pt idx="3">
                  <c:v>5.8651161472284823E-2</c:v>
                </c:pt>
                <c:pt idx="4">
                  <c:v>7.3036217706776763E-2</c:v>
                </c:pt>
                <c:pt idx="5">
                  <c:v>7.5614837882190838E-2</c:v>
                </c:pt>
                <c:pt idx="6">
                  <c:v>0.06</c:v>
                </c:pt>
              </c:numCache>
            </c:numRef>
          </c:val>
          <c:extLst>
            <c:ext xmlns:c16="http://schemas.microsoft.com/office/drawing/2014/chart" uri="{C3380CC4-5D6E-409C-BE32-E72D297353CC}">
              <c16:uniqueId val="{00000002-37D4-40A5-A1D6-EE8D5FBE72A0}"/>
            </c:ext>
          </c:extLst>
        </c:ser>
        <c:ser>
          <c:idx val="3"/>
          <c:order val="3"/>
          <c:tx>
            <c:strRef>
              <c:f>'f15'!$K$6</c:f>
              <c:strCache>
                <c:ptCount val="1"/>
                <c:pt idx="0">
                  <c:v>Other Family</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'f15'!$L$2:$R$2</c:f>
              <c:numCache>
                <c:formatCode>General</c:formatCode>
                <c:ptCount val="7"/>
                <c:pt idx="0">
                  <c:v>1960</c:v>
                </c:pt>
                <c:pt idx="1">
                  <c:v>1970</c:v>
                </c:pt>
                <c:pt idx="2">
                  <c:v>1980</c:v>
                </c:pt>
                <c:pt idx="3">
                  <c:v>1990</c:v>
                </c:pt>
                <c:pt idx="4">
                  <c:v>2000</c:v>
                </c:pt>
                <c:pt idx="5">
                  <c:v>2010</c:v>
                </c:pt>
                <c:pt idx="6">
                  <c:v>2021</c:v>
                </c:pt>
              </c:numCache>
            </c:numRef>
          </c:cat>
          <c:val>
            <c:numRef>
              <c:f>'f15'!$L$6:$R$6</c:f>
              <c:numCache>
                <c:formatCode>0%</c:formatCode>
                <c:ptCount val="7"/>
                <c:pt idx="0">
                  <c:v>5.8745253318619975E-2</c:v>
                </c:pt>
                <c:pt idx="1">
                  <c:v>3.9674738629255649E-2</c:v>
                </c:pt>
                <c:pt idx="2">
                  <c:v>5.2139289075508577E-2</c:v>
                </c:pt>
                <c:pt idx="3">
                  <c:v>6.6775798290743649E-2</c:v>
                </c:pt>
                <c:pt idx="4">
                  <c:v>6.5712569130990717E-2</c:v>
                </c:pt>
                <c:pt idx="5">
                  <c:v>7.6524982777258138E-2</c:v>
                </c:pt>
                <c:pt idx="6">
                  <c:v>0.1</c:v>
                </c:pt>
              </c:numCache>
            </c:numRef>
          </c:val>
          <c:extLst>
            <c:ext xmlns:c16="http://schemas.microsoft.com/office/drawing/2014/chart" uri="{C3380CC4-5D6E-409C-BE32-E72D297353CC}">
              <c16:uniqueId val="{00000003-37D4-40A5-A1D6-EE8D5FBE72A0}"/>
            </c:ext>
          </c:extLst>
        </c:ser>
        <c:ser>
          <c:idx val="4"/>
          <c:order val="4"/>
          <c:tx>
            <c:strRef>
              <c:f>'f15'!$K$7</c:f>
              <c:strCache>
                <c:ptCount val="1"/>
                <c:pt idx="0">
                  <c:v>Non-Family</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'f15'!$L$2:$R$2</c:f>
              <c:numCache>
                <c:formatCode>General</c:formatCode>
                <c:ptCount val="7"/>
                <c:pt idx="0">
                  <c:v>1960</c:v>
                </c:pt>
                <c:pt idx="1">
                  <c:v>1970</c:v>
                </c:pt>
                <c:pt idx="2">
                  <c:v>1980</c:v>
                </c:pt>
                <c:pt idx="3">
                  <c:v>1990</c:v>
                </c:pt>
                <c:pt idx="4">
                  <c:v>2000</c:v>
                </c:pt>
                <c:pt idx="5">
                  <c:v>2010</c:v>
                </c:pt>
                <c:pt idx="6">
                  <c:v>2021</c:v>
                </c:pt>
              </c:numCache>
            </c:numRef>
          </c:cat>
          <c:val>
            <c:numRef>
              <c:f>'f15'!$L$7:$R$7</c:f>
              <c:numCache>
                <c:formatCode>0%</c:formatCode>
                <c:ptCount val="7"/>
                <c:pt idx="0">
                  <c:v>7.7472331310246334E-2</c:v>
                </c:pt>
                <c:pt idx="1">
                  <c:v>0.15735859172549371</c:v>
                </c:pt>
                <c:pt idx="2">
                  <c:v>0.26597649557180436</c:v>
                </c:pt>
                <c:pt idx="3">
                  <c:v>0.29761752908995565</c:v>
                </c:pt>
                <c:pt idx="4">
                  <c:v>0.30915224993452778</c:v>
                </c:pt>
                <c:pt idx="5">
                  <c:v>0.31417641688556819</c:v>
                </c:pt>
                <c:pt idx="6">
                  <c:v>0.31</c:v>
                </c:pt>
              </c:numCache>
            </c:numRef>
          </c:val>
          <c:extLst>
            <c:ext xmlns:c16="http://schemas.microsoft.com/office/drawing/2014/chart" uri="{C3380CC4-5D6E-409C-BE32-E72D297353CC}">
              <c16:uniqueId val="{00000004-37D4-40A5-A1D6-EE8D5FBE72A0}"/>
            </c:ext>
          </c:extLst>
        </c:ser>
        <c:dLbls>
          <c:showLegendKey val="0"/>
          <c:showVal val="0"/>
          <c:showCatName val="0"/>
          <c:showSerName val="0"/>
          <c:showPercent val="0"/>
          <c:showBubbleSize val="0"/>
        </c:dLbls>
        <c:gapWidth val="60"/>
        <c:overlap val="100"/>
        <c:axId val="532696688"/>
        <c:axId val="532700216"/>
      </c:barChart>
      <c:catAx>
        <c:axId val="532696688"/>
        <c:scaling>
          <c:orientation val="minMax"/>
        </c:scaling>
        <c:delete val="0"/>
        <c:axPos val="b"/>
        <c:numFmt formatCode="General" sourceLinked="1"/>
        <c:majorTickMark val="none"/>
        <c:minorTickMark val="none"/>
        <c:tickLblPos val="nextTo"/>
        <c:spPr>
          <a:noFill/>
          <a:ln w="6350" cap="flat" cmpd="sng" algn="ctr">
            <a:solidFill>
              <a:schemeClr val="tx1">
                <a:lumMod val="50000"/>
                <a:lumOff val="50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532700216"/>
        <c:crosses val="autoZero"/>
        <c:auto val="1"/>
        <c:lblAlgn val="ctr"/>
        <c:lblOffset val="100"/>
        <c:noMultiLvlLbl val="0"/>
      </c:catAx>
      <c:valAx>
        <c:axId val="532700216"/>
        <c:scaling>
          <c:orientation val="minMax"/>
        </c:scaling>
        <c:delete val="0"/>
        <c:axPos val="l"/>
        <c:numFmt formatCode="0%" sourceLinked="1"/>
        <c:majorTickMark val="out"/>
        <c:minorTickMark val="none"/>
        <c:tickLblPos val="nextTo"/>
        <c:spPr>
          <a:noFill/>
          <a:ln w="6350" cap="flat" cmpd="sng" algn="ctr">
            <a:solidFill>
              <a:schemeClr val="tx1">
                <a:lumMod val="50000"/>
                <a:lumOff val="50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532696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2400">
          <a:solidFill>
            <a:schemeClr val="tx2"/>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'HH Type by Dist'!$B$17</c:f>
              <c:strCache>
                <c:ptCount val="1"/>
                <c:pt idx="0">
                  <c:v> Families with children under 18</c:v>
                </c:pt>
              </c:strCache>
            </c:strRef>
          </c:tx>
          <c:spPr>
            <a:solidFill>
              <a:schemeClr val="accent1">
                <a:shade val="58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 Type by Dist'!$C$16:$J$16</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'HH Type by Dist'!$C$17:$J$17</c:f>
              <c:numCache>
                <c:formatCode>0.0%</c:formatCode>
                <c:ptCount val="8"/>
                <c:pt idx="0">
                  <c:v>0.3195602057102323</c:v>
                </c:pt>
                <c:pt idx="1">
                  <c:v>0.39265839891883297</c:v>
                </c:pt>
                <c:pt idx="2">
                  <c:v>0.2988379082348227</c:v>
                </c:pt>
                <c:pt idx="3">
                  <c:v>0.27039474814827547</c:v>
                </c:pt>
                <c:pt idx="4">
                  <c:v>0.311264936772497</c:v>
                </c:pt>
                <c:pt idx="5">
                  <c:v>0.33663596909071664</c:v>
                </c:pt>
                <c:pt idx="6">
                  <c:v>0.33124172354079656</c:v>
                </c:pt>
                <c:pt idx="7">
                  <c:v>0.32097364715349025</c:v>
                </c:pt>
              </c:numCache>
            </c:numRef>
          </c:val>
          <c:extLst>
            <c:ext xmlns:c16="http://schemas.microsoft.com/office/drawing/2014/chart" uri="{C3380CC4-5D6E-409C-BE32-E72D297353CC}">
              <c16:uniqueId val="{00000000-51EE-44C1-9BAD-5B4A78A51A13}"/>
            </c:ext>
          </c:extLst>
        </c:ser>
        <c:ser>
          <c:idx val="1"/>
          <c:order val="1"/>
          <c:tx>
            <c:strRef>
              <c:f>'HH Type by Dist'!$B$18</c:f>
              <c:strCache>
                <c:ptCount val="1"/>
                <c:pt idx="0">
                  <c:v> Families without children under 18</c:v>
                </c:pt>
              </c:strCache>
            </c:strRef>
          </c:tx>
          <c:spPr>
            <a:solidFill>
              <a:schemeClr val="accent1">
                <a:shade val="8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 Type by Dist'!$C$16:$J$16</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'HH Type by Dist'!$C$18:$J$18</c:f>
              <c:numCache>
                <c:formatCode>0.0%</c:formatCode>
                <c:ptCount val="8"/>
                <c:pt idx="0">
                  <c:v>0.38474906898386235</c:v>
                </c:pt>
                <c:pt idx="1">
                  <c:v>0.38836552985133949</c:v>
                </c:pt>
                <c:pt idx="2">
                  <c:v>0.3612335537300474</c:v>
                </c:pt>
                <c:pt idx="3">
                  <c:v>0.29373249239546995</c:v>
                </c:pt>
                <c:pt idx="4">
                  <c:v>0.38928419505781353</c:v>
                </c:pt>
                <c:pt idx="5">
                  <c:v>0.39034614163226417</c:v>
                </c:pt>
                <c:pt idx="6">
                  <c:v>0.45789956198431297</c:v>
                </c:pt>
                <c:pt idx="7">
                  <c:v>0.37822302688929127</c:v>
                </c:pt>
              </c:numCache>
            </c:numRef>
          </c:val>
          <c:extLst>
            <c:ext xmlns:c16="http://schemas.microsoft.com/office/drawing/2014/chart" uri="{C3380CC4-5D6E-409C-BE32-E72D297353CC}">
              <c16:uniqueId val="{00000001-51EE-44C1-9BAD-5B4A78A51A13}"/>
            </c:ext>
          </c:extLst>
        </c:ser>
        <c:ser>
          <c:idx val="2"/>
          <c:order val="2"/>
          <c:tx>
            <c:strRef>
              <c:f>'HH Type by Dist'!$B$19</c:f>
              <c:strCache>
                <c:ptCount val="1"/>
                <c:pt idx="0">
                  <c:v> Householder living alone</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 Type by Dist'!$C$16:$J$16</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'HH Type by Dist'!$C$19:$J$19</c:f>
              <c:numCache>
                <c:formatCode>0.0%</c:formatCode>
                <c:ptCount val="8"/>
                <c:pt idx="0">
                  <c:v>0.25621564107111189</c:v>
                </c:pt>
                <c:pt idx="1">
                  <c:v>0.18365927339216154</c:v>
                </c:pt>
                <c:pt idx="2">
                  <c:v>0.27145528618179388</c:v>
                </c:pt>
                <c:pt idx="3">
                  <c:v>0.33643815841482066</c:v>
                </c:pt>
                <c:pt idx="4">
                  <c:v>0.26006419428438843</c:v>
                </c:pt>
                <c:pt idx="5">
                  <c:v>0.21041600508097807</c:v>
                </c:pt>
                <c:pt idx="6">
                  <c:v>0.16982784964856881</c:v>
                </c:pt>
                <c:pt idx="7">
                  <c:v>0.24475021793066451</c:v>
                </c:pt>
              </c:numCache>
            </c:numRef>
          </c:val>
          <c:extLst>
            <c:ext xmlns:c16="http://schemas.microsoft.com/office/drawing/2014/chart" uri="{C3380CC4-5D6E-409C-BE32-E72D297353CC}">
              <c16:uniqueId val="{00000002-51EE-44C1-9BAD-5B4A78A51A13}"/>
            </c:ext>
          </c:extLst>
        </c:ser>
        <c:ser>
          <c:idx val="3"/>
          <c:order val="3"/>
          <c:tx>
            <c:strRef>
              <c:f>'HH Type by Dist'!$B$20</c:f>
              <c:strCache>
                <c:ptCount val="1"/>
                <c:pt idx="0">
                  <c:v> Nonfamily household (&gt;1 person)</c:v>
                </c:pt>
              </c:strCache>
            </c:strRef>
          </c:tx>
          <c:spPr>
            <a:solidFill>
              <a:schemeClr val="accent1">
                <a:tint val="58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 Type by Dist'!$C$16:$J$16</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'HH Type by Dist'!$C$20:$J$20</c:f>
              <c:numCache>
                <c:formatCode>0.0%</c:formatCode>
                <c:ptCount val="8"/>
                <c:pt idx="0">
                  <c:v>3.9475084234793401E-2</c:v>
                </c:pt>
                <c:pt idx="1">
                  <c:v>3.5316797837665947E-2</c:v>
                </c:pt>
                <c:pt idx="2">
                  <c:v>6.8473251853336026E-2</c:v>
                </c:pt>
                <c:pt idx="3">
                  <c:v>9.9434601041433979E-2</c:v>
                </c:pt>
                <c:pt idx="4">
                  <c:v>3.9386673885301038E-2</c:v>
                </c:pt>
                <c:pt idx="5">
                  <c:v>6.2601884196041069E-2</c:v>
                </c:pt>
                <c:pt idx="6">
                  <c:v>4.1030864826321678E-2</c:v>
                </c:pt>
                <c:pt idx="7">
                  <c:v>5.6053108026554027E-2</c:v>
                </c:pt>
              </c:numCache>
            </c:numRef>
          </c:val>
          <c:extLst>
            <c:ext xmlns:c16="http://schemas.microsoft.com/office/drawing/2014/chart" uri="{C3380CC4-5D6E-409C-BE32-E72D297353CC}">
              <c16:uniqueId val="{00000003-51EE-44C1-9BAD-5B4A78A51A13}"/>
            </c:ext>
          </c:extLst>
        </c:ser>
        <c:dLbls>
          <c:showLegendKey val="0"/>
          <c:showVal val="0"/>
          <c:showCatName val="0"/>
          <c:showSerName val="0"/>
          <c:showPercent val="0"/>
          <c:showBubbleSize val="0"/>
        </c:dLbls>
        <c:gapWidth val="75"/>
        <c:overlap val="100"/>
        <c:axId val="184230640"/>
        <c:axId val="184221072"/>
      </c:barChart>
      <c:catAx>
        <c:axId val="18423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84221072"/>
        <c:crosses val="autoZero"/>
        <c:auto val="1"/>
        <c:lblAlgn val="ctr"/>
        <c:lblOffset val="100"/>
        <c:noMultiLvlLbl val="0"/>
      </c:catAx>
      <c:valAx>
        <c:axId val="184221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84230640"/>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'Own vs. Rent'!$B$9</c:f>
              <c:strCache>
                <c:ptCount val="1"/>
                <c:pt idx="0">
                  <c:v>Own</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'Own vs. Rent'!$A$10:$A$17</c:f>
              <c:strCache>
                <c:ptCount val="8"/>
                <c:pt idx="0">
                  <c:v> District 1 </c:v>
                </c:pt>
                <c:pt idx="1">
                  <c:v> District 2 </c:v>
                </c:pt>
                <c:pt idx="2">
                  <c:v> District 3 </c:v>
                </c:pt>
                <c:pt idx="3">
                  <c:v> District 4 </c:v>
                </c:pt>
                <c:pt idx="4">
                  <c:v> District 5 </c:v>
                </c:pt>
                <c:pt idx="5">
                  <c:v> District 6 </c:v>
                </c:pt>
                <c:pt idx="6">
                  <c:v> District 7 </c:v>
                </c:pt>
                <c:pt idx="7">
                  <c:v> County </c:v>
                </c:pt>
              </c:strCache>
            </c:strRef>
          </c:cat>
          <c:val>
            <c:numRef>
              <c:f>'Own vs. Rent'!$B$10:$B$17</c:f>
              <c:numCache>
                <c:formatCode>0%</c:formatCode>
                <c:ptCount val="8"/>
                <c:pt idx="0">
                  <c:v>0.75185316545486791</c:v>
                </c:pt>
                <c:pt idx="1">
                  <c:v>0.74984100484935212</c:v>
                </c:pt>
                <c:pt idx="2">
                  <c:v>0.52481132705536637</c:v>
                </c:pt>
                <c:pt idx="3">
                  <c:v>0.47326814346354124</c:v>
                </c:pt>
                <c:pt idx="4">
                  <c:v>0.64983178003789788</c:v>
                </c:pt>
                <c:pt idx="5">
                  <c:v>0.65506510003175611</c:v>
                </c:pt>
                <c:pt idx="6">
                  <c:v>0.83459305286747476</c:v>
                </c:pt>
                <c:pt idx="7">
                  <c:v>0.65610675249782069</c:v>
                </c:pt>
              </c:numCache>
            </c:numRef>
          </c:val>
          <c:extLst>
            <c:ext xmlns:c16="http://schemas.microsoft.com/office/drawing/2014/chart" uri="{C3380CC4-5D6E-409C-BE32-E72D297353CC}">
              <c16:uniqueId val="{00000000-DD0F-4F2D-A9D6-597031D40180}"/>
            </c:ext>
          </c:extLst>
        </c:ser>
        <c:ser>
          <c:idx val="1"/>
          <c:order val="1"/>
          <c:tx>
            <c:strRef>
              <c:f>'Own vs. Rent'!$C$9</c:f>
              <c:strCache>
                <c:ptCount val="1"/>
                <c:pt idx="0">
                  <c:v>Rent</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'Own vs. Rent'!$A$10:$A$17</c:f>
              <c:strCache>
                <c:ptCount val="8"/>
                <c:pt idx="0">
                  <c:v> District 1 </c:v>
                </c:pt>
                <c:pt idx="1">
                  <c:v> District 2 </c:v>
                </c:pt>
                <c:pt idx="2">
                  <c:v> District 3 </c:v>
                </c:pt>
                <c:pt idx="3">
                  <c:v> District 4 </c:v>
                </c:pt>
                <c:pt idx="4">
                  <c:v> District 5 </c:v>
                </c:pt>
                <c:pt idx="5">
                  <c:v> District 6 </c:v>
                </c:pt>
                <c:pt idx="6">
                  <c:v> District 7 </c:v>
                </c:pt>
                <c:pt idx="7">
                  <c:v> County </c:v>
                </c:pt>
              </c:strCache>
            </c:strRef>
          </c:cat>
          <c:val>
            <c:numRef>
              <c:f>'Own vs. Rent'!$C$10:$C$17</c:f>
              <c:numCache>
                <c:formatCode>0%</c:formatCode>
                <c:ptCount val="8"/>
                <c:pt idx="0">
                  <c:v>0.24814683454513212</c:v>
                </c:pt>
                <c:pt idx="1">
                  <c:v>0.25015899515064788</c:v>
                </c:pt>
                <c:pt idx="2">
                  <c:v>0.47518867294463368</c:v>
                </c:pt>
                <c:pt idx="3">
                  <c:v>0.52673185653645882</c:v>
                </c:pt>
                <c:pt idx="4">
                  <c:v>0.35016821996210218</c:v>
                </c:pt>
                <c:pt idx="5">
                  <c:v>0.34493489996824389</c:v>
                </c:pt>
                <c:pt idx="6">
                  <c:v>0.16540694713252521</c:v>
                </c:pt>
                <c:pt idx="7">
                  <c:v>0.34389324750217931</c:v>
                </c:pt>
              </c:numCache>
            </c:numRef>
          </c:val>
          <c:extLst>
            <c:ext xmlns:c16="http://schemas.microsoft.com/office/drawing/2014/chart" uri="{C3380CC4-5D6E-409C-BE32-E72D297353CC}">
              <c16:uniqueId val="{00000001-DD0F-4F2D-A9D6-597031D40180}"/>
            </c:ext>
          </c:extLst>
        </c:ser>
        <c:dLbls>
          <c:dLblPos val="ctr"/>
          <c:showLegendKey val="0"/>
          <c:showVal val="1"/>
          <c:showCatName val="0"/>
          <c:showSerName val="0"/>
          <c:showPercent val="0"/>
          <c:showBubbleSize val="0"/>
        </c:dLbls>
        <c:gapWidth val="75"/>
        <c:axId val="419143967"/>
        <c:axId val="29276511"/>
      </c:barChart>
      <c:catAx>
        <c:axId val="41914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9276511"/>
        <c:crosses val="autoZero"/>
        <c:auto val="1"/>
        <c:lblAlgn val="ctr"/>
        <c:lblOffset val="100"/>
        <c:noMultiLvlLbl val="0"/>
      </c:catAx>
      <c:valAx>
        <c:axId val="292765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19143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6007646712551669E-2"/>
          <c:y val="0.11804035323656115"/>
          <c:w val="0.90107566778699844"/>
          <c:h val="0.62409610680315775"/>
        </c:manualLayout>
      </c:layout>
      <c:barChart>
        <c:barDir val="col"/>
        <c:grouping val="clustered"/>
        <c:varyColors val="0"/>
        <c:ser>
          <c:idx val="0"/>
          <c:order val="0"/>
          <c:tx>
            <c:strRef>
              <c:f>Sheet1!$B$1</c:f>
              <c:strCache>
                <c:ptCount val="1"/>
                <c:pt idx="0">
                  <c:v>2000</c:v>
                </c:pt>
              </c:strCache>
            </c:strRef>
          </c:tx>
          <c:spPr>
            <a:solidFill>
              <a:schemeClr val="accent4">
                <a:tint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&lt;5</c:v>
                </c:pt>
                <c:pt idx="1">
                  <c:v>5-19</c:v>
                </c:pt>
                <c:pt idx="2">
                  <c:v>20-34</c:v>
                </c:pt>
                <c:pt idx="3">
                  <c:v>35-44</c:v>
                </c:pt>
                <c:pt idx="4">
                  <c:v>45-64</c:v>
                </c:pt>
                <c:pt idx="5">
                  <c:v>65+</c:v>
                </c:pt>
              </c:strCache>
            </c:strRef>
          </c:cat>
          <c:val>
            <c:numRef>
              <c:f>Sheet1!$B$2:$B$7</c:f>
              <c:numCache>
                <c:formatCode>0.0%</c:formatCode>
                <c:ptCount val="6"/>
                <c:pt idx="0">
                  <c:v>6.8899776834020154E-2</c:v>
                </c:pt>
                <c:pt idx="1">
                  <c:v>0.20386080580208646</c:v>
                </c:pt>
                <c:pt idx="2">
                  <c:v>0.19494218180527423</c:v>
                </c:pt>
                <c:pt idx="3">
                  <c:v>0.17829003791188092</c:v>
                </c:pt>
                <c:pt idx="4">
                  <c:v>0.2416146728482918</c:v>
                </c:pt>
                <c:pt idx="5">
                  <c:v>0.11239252479844643</c:v>
                </c:pt>
              </c:numCache>
            </c:numRef>
          </c:val>
          <c:extLst>
            <c:ext xmlns:c16="http://schemas.microsoft.com/office/drawing/2014/chart" uri="{C3380CC4-5D6E-409C-BE32-E72D297353CC}">
              <c16:uniqueId val="{00000000-8E21-4578-95E5-A44B95D0E815}"/>
            </c:ext>
          </c:extLst>
        </c:ser>
        <c:ser>
          <c:idx val="1"/>
          <c:order val="1"/>
          <c:tx>
            <c:strRef>
              <c:f>Sheet1!$C$1</c:f>
              <c:strCache>
                <c:ptCount val="1"/>
                <c:pt idx="0">
                  <c:v>2021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&lt;5</c:v>
                </c:pt>
                <c:pt idx="1">
                  <c:v>5-19</c:v>
                </c:pt>
                <c:pt idx="2">
                  <c:v>20-34</c:v>
                </c:pt>
                <c:pt idx="3">
                  <c:v>35-44</c:v>
                </c:pt>
                <c:pt idx="4">
                  <c:v>45-64</c:v>
                </c:pt>
                <c:pt idx="5">
                  <c:v>65+</c:v>
                </c:pt>
              </c:strCache>
            </c:strRef>
          </c:cat>
          <c:val>
            <c:numRef>
              <c:f>Sheet1!$C$2:$C$7</c:f>
              <c:numCache>
                <c:formatCode>0.0%</c:formatCode>
                <c:ptCount val="6"/>
                <c:pt idx="0">
                  <c:v>5.7697612973501816E-2</c:v>
                </c:pt>
                <c:pt idx="1">
                  <c:v>0.19264770431549438</c:v>
                </c:pt>
                <c:pt idx="2">
                  <c:v>0.17626871515423856</c:v>
                </c:pt>
                <c:pt idx="3">
                  <c:v>0.13958592262048658</c:v>
                </c:pt>
                <c:pt idx="4">
                  <c:v>0.26786098573510159</c:v>
                </c:pt>
                <c:pt idx="5">
                  <c:v>0.16593905920117707</c:v>
                </c:pt>
              </c:numCache>
            </c:numRef>
          </c:val>
          <c:extLst>
            <c:ext xmlns:c16="http://schemas.microsoft.com/office/drawing/2014/chart" uri="{C3380CC4-5D6E-409C-BE32-E72D297353CC}">
              <c16:uniqueId val="{00000001-8E21-4578-95E5-A44B95D0E815}"/>
            </c:ext>
          </c:extLst>
        </c:ser>
        <c:ser>
          <c:idx val="2"/>
          <c:order val="2"/>
          <c:tx>
            <c:strRef>
              <c:f>Sheet1!$D$1</c:f>
              <c:strCache>
                <c:ptCount val="1"/>
                <c:pt idx="0">
                  <c:v>2045</c:v>
                </c:pt>
              </c:strCache>
            </c:strRef>
          </c:tx>
          <c:spPr>
            <a:solidFill>
              <a:schemeClr val="accent4">
                <a:shade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&lt;5</c:v>
                </c:pt>
                <c:pt idx="1">
                  <c:v>5-19</c:v>
                </c:pt>
                <c:pt idx="2">
                  <c:v>20-34</c:v>
                </c:pt>
                <c:pt idx="3">
                  <c:v>35-44</c:v>
                </c:pt>
                <c:pt idx="4">
                  <c:v>45-64</c:v>
                </c:pt>
                <c:pt idx="5">
                  <c:v>65+</c:v>
                </c:pt>
              </c:strCache>
            </c:strRef>
          </c:cat>
          <c:val>
            <c:numRef>
              <c:f>Sheet1!$D$2:$D$7</c:f>
              <c:numCache>
                <c:formatCode>0.0%</c:formatCode>
                <c:ptCount val="6"/>
                <c:pt idx="0">
                  <c:v>6.2057769523535491E-2</c:v>
                </c:pt>
                <c:pt idx="1">
                  <c:v>0.18226435082854864</c:v>
                </c:pt>
                <c:pt idx="2">
                  <c:v>0.17562353679749931</c:v>
                </c:pt>
                <c:pt idx="3">
                  <c:v>0.12244307406583921</c:v>
                </c:pt>
                <c:pt idx="4">
                  <c:v>0.24520085928406074</c:v>
                </c:pt>
                <c:pt idx="5">
                  <c:v>0.21241040950051662</c:v>
                </c:pt>
              </c:numCache>
            </c:numRef>
          </c:val>
          <c:extLst>
            <c:ext xmlns:c16="http://schemas.microsoft.com/office/drawing/2014/chart" uri="{C3380CC4-5D6E-409C-BE32-E72D297353CC}">
              <c16:uniqueId val="{00000002-8E21-4578-95E5-A44B95D0E815}"/>
            </c:ext>
          </c:extLst>
        </c:ser>
        <c:dLbls>
          <c:showLegendKey val="0"/>
          <c:showVal val="0"/>
          <c:showCatName val="0"/>
          <c:showSerName val="0"/>
          <c:showPercent val="0"/>
          <c:showBubbleSize val="0"/>
        </c:dLbls>
        <c:gapWidth val="56"/>
        <c:axId val="42776064"/>
        <c:axId val="42777984"/>
      </c:barChart>
      <c:catAx>
        <c:axId val="42776064"/>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400" dirty="0"/>
                  <a:t>Age Group</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2777984"/>
        <c:crosses val="autoZero"/>
        <c:auto val="1"/>
        <c:lblAlgn val="ctr"/>
        <c:lblOffset val="100"/>
        <c:noMultiLvlLbl val="0"/>
      </c:catAx>
      <c:valAx>
        <c:axId val="42777984"/>
        <c:scaling>
          <c:orientation val="minMax"/>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277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64334587683896E-2"/>
          <c:y val="0.10158834350644695"/>
          <c:w val="0.93698921205189623"/>
          <c:h val="0.68645222106372472"/>
        </c:manualLayout>
      </c:layout>
      <c:barChart>
        <c:barDir val="col"/>
        <c:grouping val="percentStacked"/>
        <c:varyColors val="0"/>
        <c:ser>
          <c:idx val="0"/>
          <c:order val="0"/>
          <c:tx>
            <c:strRef>
              <c:f>Sheet1!$B$1</c:f>
              <c:strCache>
                <c:ptCount val="1"/>
                <c:pt idx="0">
                  <c:v>&lt;18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c:v>
                </c:pt>
                <c:pt idx="1">
                  <c:v>Non-Hispanic White</c:v>
                </c:pt>
                <c:pt idx="2">
                  <c:v>Hispanic</c:v>
                </c:pt>
                <c:pt idx="3">
                  <c:v>Black</c:v>
                </c:pt>
                <c:pt idx="4">
                  <c:v>Asian</c:v>
                </c:pt>
              </c:strCache>
            </c:strRef>
          </c:cat>
          <c:val>
            <c:numRef>
              <c:f>Sheet1!$B$2:$B$6</c:f>
              <c:numCache>
                <c:formatCode>0%</c:formatCode>
                <c:ptCount val="5"/>
                <c:pt idx="0">
                  <c:v>0.22529779764833477</c:v>
                </c:pt>
                <c:pt idx="1">
                  <c:v>0.17812569472982168</c:v>
                </c:pt>
                <c:pt idx="2">
                  <c:v>0.30092760694428689</c:v>
                </c:pt>
                <c:pt idx="3">
                  <c:v>0.24142085437847655</c:v>
                </c:pt>
                <c:pt idx="4">
                  <c:v>0.1944547090292118</c:v>
                </c:pt>
              </c:numCache>
            </c:numRef>
          </c:val>
          <c:extLst>
            <c:ext xmlns:c16="http://schemas.microsoft.com/office/drawing/2014/chart" uri="{C3380CC4-5D6E-409C-BE32-E72D297353CC}">
              <c16:uniqueId val="{00000002-2479-4724-B218-793D57A4E9A5}"/>
            </c:ext>
          </c:extLst>
        </c:ser>
        <c:ser>
          <c:idx val="1"/>
          <c:order val="1"/>
          <c:tx>
            <c:strRef>
              <c:f>Sheet1!$C$1</c:f>
              <c:strCache>
                <c:ptCount val="1"/>
                <c:pt idx="0">
                  <c:v>18-29</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c:v>
                </c:pt>
                <c:pt idx="1">
                  <c:v>Non-Hispanic White</c:v>
                </c:pt>
                <c:pt idx="2">
                  <c:v>Hispanic</c:v>
                </c:pt>
                <c:pt idx="3">
                  <c:v>Black</c:v>
                </c:pt>
                <c:pt idx="4">
                  <c:v>Asian</c:v>
                </c:pt>
              </c:strCache>
            </c:strRef>
          </c:cat>
          <c:val>
            <c:numRef>
              <c:f>Sheet1!$C$2:$C$6</c:f>
              <c:numCache>
                <c:formatCode>0%</c:formatCode>
                <c:ptCount val="5"/>
                <c:pt idx="0">
                  <c:v>0.13824996895225472</c:v>
                </c:pt>
                <c:pt idx="1">
                  <c:v>0.11948926270499442</c:v>
                </c:pt>
                <c:pt idx="2">
                  <c:v>0.16630829456484736</c:v>
                </c:pt>
                <c:pt idx="3">
                  <c:v>0.1544752800028088</c:v>
                </c:pt>
                <c:pt idx="4">
                  <c:v>0.12316777161902691</c:v>
                </c:pt>
              </c:numCache>
            </c:numRef>
          </c:val>
          <c:extLst>
            <c:ext xmlns:c16="http://schemas.microsoft.com/office/drawing/2014/chart" uri="{C3380CC4-5D6E-409C-BE32-E72D297353CC}">
              <c16:uniqueId val="{00000003-2479-4724-B218-793D57A4E9A5}"/>
            </c:ext>
          </c:extLst>
        </c:ser>
        <c:ser>
          <c:idx val="2"/>
          <c:order val="2"/>
          <c:tx>
            <c:strRef>
              <c:f>Sheet1!$D$1</c:f>
              <c:strCache>
                <c:ptCount val="1"/>
                <c:pt idx="0">
                  <c:v>30-44</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c:v>
                </c:pt>
                <c:pt idx="1">
                  <c:v>Non-Hispanic White</c:v>
                </c:pt>
                <c:pt idx="2">
                  <c:v>Hispanic</c:v>
                </c:pt>
                <c:pt idx="3">
                  <c:v>Black</c:v>
                </c:pt>
                <c:pt idx="4">
                  <c:v>Asian</c:v>
                </c:pt>
              </c:strCache>
            </c:strRef>
          </c:cat>
          <c:val>
            <c:numRef>
              <c:f>Sheet1!$D$2:$D$6</c:f>
              <c:numCache>
                <c:formatCode>0%</c:formatCode>
                <c:ptCount val="5"/>
                <c:pt idx="0">
                  <c:v>0.20265218846313188</c:v>
                </c:pt>
                <c:pt idx="1">
                  <c:v>0.17944071302016318</c:v>
                </c:pt>
                <c:pt idx="2">
                  <c:v>0.22438915995309958</c:v>
                </c:pt>
                <c:pt idx="3">
                  <c:v>0.22204611456917436</c:v>
                </c:pt>
                <c:pt idx="4">
                  <c:v>0.22217391829390526</c:v>
                </c:pt>
              </c:numCache>
            </c:numRef>
          </c:val>
          <c:extLst>
            <c:ext xmlns:c16="http://schemas.microsoft.com/office/drawing/2014/chart" uri="{C3380CC4-5D6E-409C-BE32-E72D297353CC}">
              <c16:uniqueId val="{00000004-2479-4724-B218-793D57A4E9A5}"/>
            </c:ext>
          </c:extLst>
        </c:ser>
        <c:ser>
          <c:idx val="3"/>
          <c:order val="3"/>
          <c:tx>
            <c:strRef>
              <c:f>Sheet1!$E$1</c:f>
              <c:strCache>
                <c:ptCount val="1"/>
                <c:pt idx="0">
                  <c:v>45-64</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c:v>
                </c:pt>
                <c:pt idx="1">
                  <c:v>Non-Hispanic White</c:v>
                </c:pt>
                <c:pt idx="2">
                  <c:v>Hispanic</c:v>
                </c:pt>
                <c:pt idx="3">
                  <c:v>Black</c:v>
                </c:pt>
                <c:pt idx="4">
                  <c:v>Asian</c:v>
                </c:pt>
              </c:strCache>
            </c:strRef>
          </c:cat>
          <c:val>
            <c:numRef>
              <c:f>Sheet1!$E$2:$E$6</c:f>
              <c:numCache>
                <c:formatCode>0%</c:formatCode>
                <c:ptCount val="5"/>
                <c:pt idx="0">
                  <c:v>0.26786098573510159</c:v>
                </c:pt>
                <c:pt idx="1">
                  <c:v>0.28839680497263748</c:v>
                </c:pt>
                <c:pt idx="2">
                  <c:v>0.22870569991300729</c:v>
                </c:pt>
                <c:pt idx="3">
                  <c:v>0.26326032110666941</c:v>
                </c:pt>
                <c:pt idx="4">
                  <c:v>0.29309012305425741</c:v>
                </c:pt>
              </c:numCache>
            </c:numRef>
          </c:val>
          <c:extLst>
            <c:ext xmlns:c16="http://schemas.microsoft.com/office/drawing/2014/chart" uri="{C3380CC4-5D6E-409C-BE32-E72D297353CC}">
              <c16:uniqueId val="{00000009-2479-4724-B218-793D57A4E9A5}"/>
            </c:ext>
          </c:extLst>
        </c:ser>
        <c:ser>
          <c:idx val="4"/>
          <c:order val="4"/>
          <c:tx>
            <c:strRef>
              <c:f>Sheet1!$F$1</c:f>
              <c:strCache>
                <c:ptCount val="1"/>
                <c:pt idx="0">
                  <c:v>65+</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c:v>
                </c:pt>
                <c:pt idx="1">
                  <c:v>Non-Hispanic White</c:v>
                </c:pt>
                <c:pt idx="2">
                  <c:v>Hispanic</c:v>
                </c:pt>
                <c:pt idx="3">
                  <c:v>Black</c:v>
                </c:pt>
                <c:pt idx="4">
                  <c:v>Asian</c:v>
                </c:pt>
              </c:strCache>
            </c:strRef>
          </c:cat>
          <c:val>
            <c:numRef>
              <c:f>Sheet1!$F$2:$F$6</c:f>
              <c:numCache>
                <c:formatCode>0%</c:formatCode>
                <c:ptCount val="5"/>
                <c:pt idx="0">
                  <c:v>0.16593905920117707</c:v>
                </c:pt>
                <c:pt idx="1">
                  <c:v>0.23454752457238326</c:v>
                </c:pt>
                <c:pt idx="2">
                  <c:v>7.9669238624758873E-2</c:v>
                </c:pt>
                <c:pt idx="3">
                  <c:v>0.1187974299428709</c:v>
                </c:pt>
                <c:pt idx="4">
                  <c:v>0.16711347800359863</c:v>
                </c:pt>
              </c:numCache>
            </c:numRef>
          </c:val>
          <c:extLst>
            <c:ext xmlns:c16="http://schemas.microsoft.com/office/drawing/2014/chart" uri="{C3380CC4-5D6E-409C-BE32-E72D297353CC}">
              <c16:uniqueId val="{0000000A-2479-4724-B218-793D57A4E9A5}"/>
            </c:ext>
          </c:extLst>
        </c:ser>
        <c:dLbls>
          <c:dLblPos val="ctr"/>
          <c:showLegendKey val="0"/>
          <c:showVal val="1"/>
          <c:showCatName val="0"/>
          <c:showSerName val="0"/>
          <c:showPercent val="0"/>
          <c:showBubbleSize val="0"/>
        </c:dLbls>
        <c:gapWidth val="150"/>
        <c:overlap val="100"/>
        <c:axId val="362329680"/>
        <c:axId val="362329024"/>
      </c:barChart>
      <c:catAx>
        <c:axId val="36232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62329024"/>
        <c:crosses val="autoZero"/>
        <c:auto val="1"/>
        <c:lblAlgn val="ctr"/>
        <c:lblOffset val="100"/>
        <c:noMultiLvlLbl val="0"/>
      </c:catAx>
      <c:valAx>
        <c:axId val="362329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6232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'Age (%)'!$A$3</c:f>
              <c:strCache>
                <c:ptCount val="1"/>
                <c:pt idx="0">
                  <c:v>     Under 18 years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(%)'!$B$2:$I$2</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'Age (%)'!$B$3:$I$3</c:f>
              <c:numCache>
                <c:formatCode>0.0%</c:formatCode>
                <c:ptCount val="8"/>
                <c:pt idx="0">
                  <c:v>0.23505866021550298</c:v>
                </c:pt>
                <c:pt idx="1">
                  <c:v>0.25608878773609584</c:v>
                </c:pt>
                <c:pt idx="2">
                  <c:v>0.21576167122631398</c:v>
                </c:pt>
                <c:pt idx="3">
                  <c:v>0.21476944737768389</c:v>
                </c:pt>
                <c:pt idx="4">
                  <c:v>0.23123912159143198</c:v>
                </c:pt>
                <c:pt idx="5">
                  <c:v>0.24260355029585801</c:v>
                </c:pt>
                <c:pt idx="6">
                  <c:v>0.23118582267621118</c:v>
                </c:pt>
                <c:pt idx="7">
                  <c:v>0.23241201113719034</c:v>
                </c:pt>
              </c:numCache>
            </c:numRef>
          </c:val>
          <c:extLst>
            <c:ext xmlns:c16="http://schemas.microsoft.com/office/drawing/2014/chart" uri="{C3380CC4-5D6E-409C-BE32-E72D297353CC}">
              <c16:uniqueId val="{00000000-0BD9-4EA1-87A2-0F61ABE1300C}"/>
            </c:ext>
          </c:extLst>
        </c:ser>
        <c:ser>
          <c:idx val="1"/>
          <c:order val="1"/>
          <c:tx>
            <c:strRef>
              <c:f>'Age (%)'!$A$4</c:f>
              <c:strCache>
                <c:ptCount val="1"/>
                <c:pt idx="0">
                  <c:v>     18-34 years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(%)'!$B$2:$I$2</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'Age (%)'!$B$4:$I$4</c:f>
              <c:numCache>
                <c:formatCode>0.0%</c:formatCode>
                <c:ptCount val="8"/>
                <c:pt idx="0">
                  <c:v>0.14567006071551311</c:v>
                </c:pt>
                <c:pt idx="1">
                  <c:v>0.20421310103071208</c:v>
                </c:pt>
                <c:pt idx="2">
                  <c:v>0.22060288203330855</c:v>
                </c:pt>
                <c:pt idx="3">
                  <c:v>0.24128827877507919</c:v>
                </c:pt>
                <c:pt idx="4">
                  <c:v>0.20166318779884362</c:v>
                </c:pt>
                <c:pt idx="5">
                  <c:v>0.22059335394443194</c:v>
                </c:pt>
                <c:pt idx="6">
                  <c:v>0.20044773318319525</c:v>
                </c:pt>
                <c:pt idx="7">
                  <c:v>0.20481911610721407</c:v>
                </c:pt>
              </c:numCache>
            </c:numRef>
          </c:val>
          <c:extLst>
            <c:ext xmlns:c16="http://schemas.microsoft.com/office/drawing/2014/chart" uri="{C3380CC4-5D6E-409C-BE32-E72D297353CC}">
              <c16:uniqueId val="{00000001-0BD9-4EA1-87A2-0F61ABE1300C}"/>
            </c:ext>
          </c:extLst>
        </c:ser>
        <c:ser>
          <c:idx val="2"/>
          <c:order val="2"/>
          <c:tx>
            <c:strRef>
              <c:f>'Age (%)'!$A$5</c:f>
              <c:strCache>
                <c:ptCount val="1"/>
                <c:pt idx="0">
                  <c:v>     35-49 years</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(%)'!$B$2:$I$2</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'Age (%)'!$B$5:$I$5</c:f>
              <c:numCache>
                <c:formatCode>0.0%</c:formatCode>
                <c:ptCount val="8"/>
                <c:pt idx="0">
                  <c:v>0.10851971401039105</c:v>
                </c:pt>
                <c:pt idx="1">
                  <c:v>0.14515643802647413</c:v>
                </c:pt>
                <c:pt idx="2">
                  <c:v>0.15549868253507987</c:v>
                </c:pt>
                <c:pt idx="3">
                  <c:v>0.15507215769095389</c:v>
                </c:pt>
                <c:pt idx="4">
                  <c:v>0.12869365734596841</c:v>
                </c:pt>
                <c:pt idx="5">
                  <c:v>0.1480654914245545</c:v>
                </c:pt>
                <c:pt idx="6">
                  <c:v>0.12019759242875144</c:v>
                </c:pt>
                <c:pt idx="7">
                  <c:v>0.13737363517397327</c:v>
                </c:pt>
              </c:numCache>
            </c:numRef>
          </c:val>
          <c:extLst>
            <c:ext xmlns:c16="http://schemas.microsoft.com/office/drawing/2014/chart" uri="{C3380CC4-5D6E-409C-BE32-E72D297353CC}">
              <c16:uniqueId val="{00000002-0BD9-4EA1-87A2-0F61ABE1300C}"/>
            </c:ext>
          </c:extLst>
        </c:ser>
        <c:ser>
          <c:idx val="3"/>
          <c:order val="3"/>
          <c:tx>
            <c:strRef>
              <c:f>'Age (%)'!$A$6</c:f>
              <c:strCache>
                <c:ptCount val="1"/>
                <c:pt idx="0">
                  <c:v>     50-64 years</c:v>
                </c:pt>
              </c:strCache>
            </c:strRef>
          </c:tx>
          <c:spPr>
            <a:solidFill>
              <a:srgbClr val="932F1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(%)'!$B$2:$I$2</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'Age (%)'!$B$6:$I$6</c:f>
              <c:numCache>
                <c:formatCode>0.0%</c:formatCode>
                <c:ptCount val="8"/>
                <c:pt idx="0">
                  <c:v>0.30472314130339562</c:v>
                </c:pt>
                <c:pt idx="1">
                  <c:v>0.28344582221524617</c:v>
                </c:pt>
                <c:pt idx="2">
                  <c:v>0.25687414112633794</c:v>
                </c:pt>
                <c:pt idx="3">
                  <c:v>0.24850404787046815</c:v>
                </c:pt>
                <c:pt idx="4">
                  <c:v>0.25229238494728345</c:v>
                </c:pt>
                <c:pt idx="5">
                  <c:v>0.24849341059082874</c:v>
                </c:pt>
                <c:pt idx="6">
                  <c:v>0.29762192015871741</c:v>
                </c:pt>
                <c:pt idx="7">
                  <c:v>0.27036990018717888</c:v>
                </c:pt>
              </c:numCache>
            </c:numRef>
          </c:val>
          <c:extLst>
            <c:ext xmlns:c16="http://schemas.microsoft.com/office/drawing/2014/chart" uri="{C3380CC4-5D6E-409C-BE32-E72D297353CC}">
              <c16:uniqueId val="{00000003-0BD9-4EA1-87A2-0F61ABE1300C}"/>
            </c:ext>
          </c:extLst>
        </c:ser>
        <c:ser>
          <c:idx val="4"/>
          <c:order val="4"/>
          <c:tx>
            <c:strRef>
              <c:f>'Age (%)'!$A$7</c:f>
              <c:strCache>
                <c:ptCount val="1"/>
                <c:pt idx="0">
                  <c:v>     65 years and older</c:v>
                </c:pt>
              </c:strCache>
            </c:strRef>
          </c:tx>
          <c:spPr>
            <a:solidFill>
              <a:srgbClr val="194A8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(%)'!$B$2:$I$2</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'Age (%)'!$B$7:$I$7</c:f>
              <c:numCache>
                <c:formatCode>0.0%</c:formatCode>
                <c:ptCount val="8"/>
                <c:pt idx="0">
                  <c:v>0.2060284237551972</c:v>
                </c:pt>
                <c:pt idx="1">
                  <c:v>0.11109585099147178</c:v>
                </c:pt>
                <c:pt idx="2">
                  <c:v>0.15126262307895966</c:v>
                </c:pt>
                <c:pt idx="3">
                  <c:v>0.14036606828581485</c:v>
                </c:pt>
                <c:pt idx="4">
                  <c:v>0.18611164831647251</c:v>
                </c:pt>
                <c:pt idx="5">
                  <c:v>0.14024419374432684</c:v>
                </c:pt>
                <c:pt idx="6">
                  <c:v>0.15054693155312474</c:v>
                </c:pt>
                <c:pt idx="7">
                  <c:v>0.15502533739444344</c:v>
                </c:pt>
              </c:numCache>
            </c:numRef>
          </c:val>
          <c:extLst>
            <c:ext xmlns:c16="http://schemas.microsoft.com/office/drawing/2014/chart" uri="{C3380CC4-5D6E-409C-BE32-E72D297353CC}">
              <c16:uniqueId val="{00000004-0BD9-4EA1-87A2-0F61ABE1300C}"/>
            </c:ext>
          </c:extLst>
        </c:ser>
        <c:dLbls>
          <c:dLblPos val="ctr"/>
          <c:showLegendKey val="0"/>
          <c:showVal val="1"/>
          <c:showCatName val="0"/>
          <c:showSerName val="0"/>
          <c:showPercent val="0"/>
          <c:showBubbleSize val="0"/>
        </c:dLbls>
        <c:gapWidth val="100"/>
        <c:overlap val="100"/>
        <c:axId val="127092480"/>
        <c:axId val="127103712"/>
      </c:barChart>
      <c:catAx>
        <c:axId val="12709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27103712"/>
        <c:crosses val="autoZero"/>
        <c:auto val="1"/>
        <c:lblAlgn val="ctr"/>
        <c:lblOffset val="100"/>
        <c:noMultiLvlLbl val="0"/>
      </c:catAx>
      <c:valAx>
        <c:axId val="127103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2709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aseline="0" dirty="0">
                <a:solidFill>
                  <a:schemeClr val="tx1"/>
                </a:solidFill>
              </a:rPr>
              <a:t>2010 Population* by District</a:t>
            </a:r>
          </a:p>
          <a:p>
            <a:pPr>
              <a:defRPr sz="2400">
                <a:solidFill>
                  <a:schemeClr val="tx1"/>
                </a:solidFill>
              </a:defRPr>
            </a:pPr>
            <a:r>
              <a:rPr lang="en-US" sz="2400" i="1" baseline="0" dirty="0">
                <a:solidFill>
                  <a:schemeClr val="tx1"/>
                </a:solidFill>
              </a:rPr>
              <a:t>962,877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A2-47F4-9A72-3F04AABC5636}"/>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5EA2-47F4-9A72-3F04AABC56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A2-47F4-9A72-3F04AABC5636}"/>
              </c:ext>
            </c:extLst>
          </c:dPt>
          <c:dPt>
            <c:idx val="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7-5EA2-47F4-9A72-3F04AABC563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EA2-47F4-9A72-3F04AABC5636}"/>
              </c:ext>
            </c:extLst>
          </c:dPt>
          <c:dLbls>
            <c:dLbl>
              <c:idx val="0"/>
              <c:layout>
                <c:manualLayout>
                  <c:x val="-0.14246802926229971"/>
                  <c:y val="0.1837751898659726"/>
                </c:manualLayout>
              </c:layout>
              <c:tx>
                <c:rich>
                  <a:bodyPr/>
                  <a:lstStyle/>
                  <a:p>
                    <a:fld id="{D1D8C1E7-233D-435D-93F1-9DC540E8DABF}" type="CELLRANGE">
                      <a:rPr lang="en-US" baseline="0"/>
                      <a:pPr/>
                      <a:t>[CELLRANGE]</a:t>
                    </a:fld>
                    <a:r>
                      <a:rPr lang="en-US" baseline="0" dirty="0"/>
                      <a:t>, </a:t>
                    </a:r>
                  </a:p>
                  <a:p>
                    <a:fld id="{FD3D3CF8-B6F0-4558-B009-961B018F651C}" type="VALUE">
                      <a:rPr lang="en-US" baseline="0" smtClean="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EA2-47F4-9A72-3F04AABC5636}"/>
                </c:ext>
              </c:extLst>
            </c:dLbl>
            <c:dLbl>
              <c:idx val="1"/>
              <c:layout>
                <c:manualLayout>
                  <c:x val="-0.16632945805087249"/>
                  <c:y val="-7.4097981983093669E-2"/>
                </c:manualLayout>
              </c:layout>
              <c:tx>
                <c:rich>
                  <a:bodyPr/>
                  <a:lstStyle/>
                  <a:p>
                    <a:fld id="{3A5B283E-6E16-4221-9D79-A2CDA81BE9C6}" type="CELLRANGE">
                      <a:rPr lang="en-US" baseline="0"/>
                      <a:pPr/>
                      <a:t>[CELLRANGE]</a:t>
                    </a:fld>
                    <a:r>
                      <a:rPr lang="en-US" baseline="0" dirty="0"/>
                      <a:t>,</a:t>
                    </a:r>
                  </a:p>
                  <a:p>
                    <a:r>
                      <a:rPr lang="en-US" baseline="0" dirty="0"/>
                      <a:t> </a:t>
                    </a:r>
                    <a:fld id="{8EAFA48F-B2DE-42E0-A78F-3E56D38B4FC8}" type="VALUE">
                      <a:rPr lang="en-US" baseline="0"/>
                      <a:pPr/>
                      <a:t>[VALUE]</a:t>
                    </a:fld>
                    <a:endParaRPr lang="en-US" baseline="0" dirty="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EA2-47F4-9A72-3F04AABC5636}"/>
                </c:ext>
              </c:extLst>
            </c:dLbl>
            <c:dLbl>
              <c:idx val="2"/>
              <c:layout>
                <c:manualLayout>
                  <c:x val="-7.0422134733158356E-3"/>
                  <c:y val="-0.17722222222222223"/>
                </c:manualLayout>
              </c:layout>
              <c:tx>
                <c:rich>
                  <a:bodyPr/>
                  <a:lstStyle/>
                  <a:p>
                    <a:fld id="{5D19B9FE-9B4B-48F6-B3FE-D35B765DE492}" type="CELLRANGE">
                      <a:rPr lang="en-US" baseline="0"/>
                      <a:pPr/>
                      <a:t>[CELLRANGE]</a:t>
                    </a:fld>
                    <a:r>
                      <a:rPr lang="en-US" baseline="0" dirty="0"/>
                      <a:t>, </a:t>
                    </a:r>
                  </a:p>
                  <a:p>
                    <a:fld id="{2601A814-97BE-4B2D-96C0-65EC1714CE93}" type="VALUE">
                      <a:rPr lang="en-US" baseline="0" smtClean="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EA2-47F4-9A72-3F04AABC5636}"/>
                </c:ext>
              </c:extLst>
            </c:dLbl>
            <c:dLbl>
              <c:idx val="3"/>
              <c:tx>
                <c:rich>
                  <a:bodyPr/>
                  <a:lstStyle/>
                  <a:p>
                    <a:fld id="{28F57559-4598-4F31-9317-07EDF8CC8382}" type="CELLRANGE">
                      <a:rPr lang="en-US"/>
                      <a:pPr/>
                      <a:t>[CELLRANGE]</a:t>
                    </a:fld>
                    <a:r>
                      <a:rPr lang="en-US" baseline="0" dirty="0"/>
                      <a:t>,</a:t>
                    </a:r>
                  </a:p>
                  <a:p>
                    <a:r>
                      <a:rPr lang="en-US" baseline="0" dirty="0"/>
                      <a:t> </a:t>
                    </a:r>
                    <a:fld id="{B51CF8B6-4D3A-4917-9C6E-438C343E061C}" type="VALUE">
                      <a:rPr lang="en-US" baseline="0"/>
                      <a:pPr/>
                      <a:t>[VALUE]</a:t>
                    </a:fld>
                    <a:endParaRPr lang="en-US" baseline="0" dirty="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EA2-47F4-9A72-3F04AABC5636}"/>
                </c:ext>
              </c:extLst>
            </c:dLbl>
            <c:dLbl>
              <c:idx val="4"/>
              <c:layout>
                <c:manualLayout>
                  <c:x val="0.12802789988674729"/>
                  <c:y val="0.19141325417851165"/>
                </c:manualLayout>
              </c:layout>
              <c:tx>
                <c:rich>
                  <a:bodyPr/>
                  <a:lstStyle/>
                  <a:p>
                    <a:fld id="{8C478A53-7E6F-42AF-AAD5-33BFFC01B488}" type="CELLRANGE">
                      <a:rPr lang="en-US" baseline="0"/>
                      <a:pPr/>
                      <a:t>[CELLRANGE]</a:t>
                    </a:fld>
                    <a:r>
                      <a:rPr lang="en-US" baseline="0" dirty="0"/>
                      <a:t>,</a:t>
                    </a:r>
                  </a:p>
                  <a:p>
                    <a:r>
                      <a:rPr lang="en-US" baseline="0" dirty="0"/>
                      <a:t> </a:t>
                    </a:r>
                    <a:fld id="{2DAEA810-7928-4F97-A1F9-45A2A7B96506}" type="VALUE">
                      <a:rPr lang="en-US" baseline="0"/>
                      <a:pPr/>
                      <a:t>[VALUE]</a:t>
                    </a:fld>
                    <a:endParaRPr lang="en-US" baseline="0" dirty="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EA2-47F4-9A72-3F04AABC563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'Tot Pop by Dist'!$A$10:$A$14</c:f>
              <c:strCache>
                <c:ptCount val="5"/>
                <c:pt idx="0">
                  <c:v> District 1 </c:v>
                </c:pt>
                <c:pt idx="1">
                  <c:v> District 2 </c:v>
                </c:pt>
                <c:pt idx="2">
                  <c:v> District 3 </c:v>
                </c:pt>
                <c:pt idx="3">
                  <c:v> District 4 </c:v>
                </c:pt>
                <c:pt idx="4">
                  <c:v> District 5 </c:v>
                </c:pt>
              </c:strCache>
            </c:strRef>
          </c:cat>
          <c:val>
            <c:numRef>
              <c:f>'Tot Pop by Dist'!$B$10:$B$14</c:f>
              <c:numCache>
                <c:formatCode>#,##0</c:formatCode>
                <c:ptCount val="5"/>
                <c:pt idx="0">
                  <c:v>194290</c:v>
                </c:pt>
                <c:pt idx="1">
                  <c:v>191269</c:v>
                </c:pt>
                <c:pt idx="2">
                  <c:v>191446</c:v>
                </c:pt>
                <c:pt idx="3">
                  <c:v>193062</c:v>
                </c:pt>
                <c:pt idx="4">
                  <c:v>192810</c:v>
                </c:pt>
              </c:numCache>
            </c:numRef>
          </c:val>
          <c:extLst>
            <c:ext xmlns:c15="http://schemas.microsoft.com/office/drawing/2012/chart" uri="{02D57815-91ED-43cb-92C2-25804820EDAC}">
              <c15:datalabelsRange>
                <c15:f>'Tot Pop by Dist'!$A$10:$A$14</c15:f>
                <c15:dlblRangeCache>
                  <c:ptCount val="5"/>
                  <c:pt idx="0">
                    <c:v> District 1 </c:v>
                  </c:pt>
                  <c:pt idx="1">
                    <c:v> District 2 </c:v>
                  </c:pt>
                  <c:pt idx="2">
                    <c:v> District 3 </c:v>
                  </c:pt>
                  <c:pt idx="3">
                    <c:v> District 4 </c:v>
                  </c:pt>
                  <c:pt idx="4">
                    <c:v> District 5 </c:v>
                  </c:pt>
                </c15:dlblRangeCache>
              </c15:datalabelsRange>
            </c:ext>
            <c:ext xmlns:c16="http://schemas.microsoft.com/office/drawing/2014/chart" uri="{C3380CC4-5D6E-409C-BE32-E72D297353CC}">
              <c16:uniqueId val="{0000000A-5EA2-47F4-9A72-3F04AABC563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a:solidFill>
                  <a:schemeClr val="tx1"/>
                </a:solidFill>
              </a:rPr>
              <a:t>2021 </a:t>
            </a:r>
            <a:r>
              <a:rPr lang="en-US" sz="2400" b="1" baseline="0" dirty="0">
                <a:solidFill>
                  <a:schemeClr val="tx1"/>
                </a:solidFill>
              </a:rPr>
              <a:t>Median Household Income</a:t>
            </a:r>
            <a:endParaRPr lang="en-US" sz="2400" b="1" dirty="0">
              <a:solidFill>
                <a:schemeClr val="tx1"/>
              </a:solidFill>
            </a:endParaRPr>
          </a:p>
        </c:rich>
      </c:tx>
      <c:layout>
        <c:manualLayout>
          <c:xMode val="edge"/>
          <c:yMode val="edge"/>
          <c:x val="0.26053679542325814"/>
          <c:y val="2.1875036453776607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7"/>
            <c:invertIfNegative val="0"/>
            <c:bubble3D val="0"/>
            <c:spPr>
              <a:solidFill>
                <a:schemeClr val="tx1"/>
              </a:solidFill>
              <a:ln>
                <a:noFill/>
              </a:ln>
              <a:effectLst/>
            </c:spPr>
            <c:extLst>
              <c:ext xmlns:c16="http://schemas.microsoft.com/office/drawing/2014/chart" uri="{C3380CC4-5D6E-409C-BE32-E72D297353CC}">
                <c16:uniqueId val="{00000003-B5AF-4A68-A5A1-EF6AD84DF4C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United States</c:v>
                </c:pt>
                <c:pt idx="1">
                  <c:v>District of Columbia</c:v>
                </c:pt>
                <c:pt idx="2">
                  <c:v>Maryland</c:v>
                </c:pt>
                <c:pt idx="3">
                  <c:v>Prince George's</c:v>
                </c:pt>
                <c:pt idx="4">
                  <c:v>Frederick</c:v>
                </c:pt>
                <c:pt idx="5">
                  <c:v>Alexandria</c:v>
                </c:pt>
                <c:pt idx="6">
                  <c:v>DC Metro Area</c:v>
                </c:pt>
                <c:pt idx="7">
                  <c:v>MONTGOMERY</c:v>
                </c:pt>
                <c:pt idx="8">
                  <c:v>Arlington</c:v>
                </c:pt>
                <c:pt idx="9">
                  <c:v>Howard</c:v>
                </c:pt>
                <c:pt idx="10">
                  <c:v>Fairfax</c:v>
                </c:pt>
                <c:pt idx="11">
                  <c:v>Loudoun</c:v>
                </c:pt>
              </c:strCache>
            </c:strRef>
          </c:cat>
          <c:val>
            <c:numRef>
              <c:f>Sheet1!$B$2:$B$13</c:f>
              <c:numCache>
                <c:formatCode>"$"#,##0</c:formatCode>
                <c:ptCount val="12"/>
                <c:pt idx="0">
                  <c:v>69717</c:v>
                </c:pt>
                <c:pt idx="1">
                  <c:v>90088</c:v>
                </c:pt>
                <c:pt idx="2">
                  <c:v>90203</c:v>
                </c:pt>
                <c:pt idx="3">
                  <c:v>90182</c:v>
                </c:pt>
                <c:pt idx="4">
                  <c:v>104780</c:v>
                </c:pt>
                <c:pt idx="5">
                  <c:v>101162</c:v>
                </c:pt>
                <c:pt idx="6">
                  <c:v>110355</c:v>
                </c:pt>
                <c:pt idx="7">
                  <c:v>112854</c:v>
                </c:pt>
                <c:pt idx="8">
                  <c:v>125651</c:v>
                </c:pt>
                <c:pt idx="9">
                  <c:v>133267</c:v>
                </c:pt>
                <c:pt idx="10">
                  <c:v>134115</c:v>
                </c:pt>
                <c:pt idx="11">
                  <c:v>153506</c:v>
                </c:pt>
              </c:numCache>
            </c:numRef>
          </c:val>
          <c:extLst>
            <c:ext xmlns:c16="http://schemas.microsoft.com/office/drawing/2014/chart" uri="{C3380CC4-5D6E-409C-BE32-E72D297353CC}">
              <c16:uniqueId val="{00000000-B5AF-4A68-A5A1-EF6AD84DF4C4}"/>
            </c:ext>
          </c:extLst>
        </c:ser>
        <c:dLbls>
          <c:showLegendKey val="0"/>
          <c:showVal val="0"/>
          <c:showCatName val="0"/>
          <c:showSerName val="0"/>
          <c:showPercent val="0"/>
          <c:showBubbleSize val="0"/>
        </c:dLbls>
        <c:gapWidth val="20"/>
        <c:axId val="557508528"/>
        <c:axId val="552804976"/>
      </c:barChart>
      <c:catAx>
        <c:axId val="55750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52804976"/>
        <c:crosses val="autoZero"/>
        <c:auto val="1"/>
        <c:lblAlgn val="ctr"/>
        <c:lblOffset val="100"/>
        <c:noMultiLvlLbl val="0"/>
      </c:catAx>
      <c:valAx>
        <c:axId val="552804976"/>
        <c:scaling>
          <c:orientation val="minMax"/>
        </c:scaling>
        <c:delete val="1"/>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55750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1151835957894"/>
          <c:y val="0.16829046527302613"/>
          <c:w val="0.88498843285467343"/>
          <c:h val="0.63053702475200502"/>
        </c:manualLayout>
      </c:layout>
      <c:barChart>
        <c:barDir val="col"/>
        <c:grouping val="clustered"/>
        <c:varyColors val="0"/>
        <c:ser>
          <c:idx val="0"/>
          <c:order val="0"/>
          <c:tx>
            <c:strRef>
              <c:f>'HH Inc Last 12 mo'!$A$46:$B$46</c:f>
              <c:strCache>
                <c:ptCount val="2"/>
                <c:pt idx="0">
                  <c:v>&lt;$50,000</c:v>
                </c:pt>
              </c:strCache>
            </c:strRef>
          </c:tx>
          <c:spPr>
            <a:solidFill>
              <a:srgbClr val="2D70C8"/>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 Inc Last 12 mo'!$C$39:$G$39</c:f>
              <c:strCache>
                <c:ptCount val="5"/>
                <c:pt idx="0">
                  <c:v>White</c:v>
                </c:pt>
                <c:pt idx="1">
                  <c:v>Asian</c:v>
                </c:pt>
                <c:pt idx="2">
                  <c:v>Hispanic</c:v>
                </c:pt>
                <c:pt idx="3">
                  <c:v>Black</c:v>
                </c:pt>
                <c:pt idx="4">
                  <c:v>County</c:v>
                </c:pt>
              </c:strCache>
            </c:strRef>
          </c:cat>
          <c:val>
            <c:numRef>
              <c:f>'HH Inc Last 12 mo'!$C$46:$G$46</c:f>
              <c:numCache>
                <c:formatCode>0%</c:formatCode>
                <c:ptCount val="5"/>
                <c:pt idx="0">
                  <c:v>0.15389224704336399</c:v>
                </c:pt>
                <c:pt idx="1">
                  <c:v>0.19113713836203131</c:v>
                </c:pt>
                <c:pt idx="2">
                  <c:v>0.28792908723775623</c:v>
                </c:pt>
                <c:pt idx="3">
                  <c:v>0.29547138795693706</c:v>
                </c:pt>
                <c:pt idx="4">
                  <c:v>0.20774775722817079</c:v>
                </c:pt>
              </c:numCache>
            </c:numRef>
          </c:val>
          <c:extLst>
            <c:ext xmlns:c16="http://schemas.microsoft.com/office/drawing/2014/chart" uri="{C3380CC4-5D6E-409C-BE32-E72D297353CC}">
              <c16:uniqueId val="{00000000-A7D3-4E83-97D7-E3A730475718}"/>
            </c:ext>
          </c:extLst>
        </c:ser>
        <c:ser>
          <c:idx val="1"/>
          <c:order val="1"/>
          <c:tx>
            <c:strRef>
              <c:f>'HH Inc Last 12 mo'!$A$47:$B$47</c:f>
              <c:strCache>
                <c:ptCount val="2"/>
                <c:pt idx="0">
                  <c:v>$150,000+</c:v>
                </c:pt>
              </c:strCache>
            </c:strRef>
          </c:tx>
          <c:spPr>
            <a:solidFill>
              <a:srgbClr val="79BC00"/>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 Inc Last 12 mo'!$C$39:$G$39</c:f>
              <c:strCache>
                <c:ptCount val="5"/>
                <c:pt idx="0">
                  <c:v>White</c:v>
                </c:pt>
                <c:pt idx="1">
                  <c:v>Asian</c:v>
                </c:pt>
                <c:pt idx="2">
                  <c:v>Hispanic</c:v>
                </c:pt>
                <c:pt idx="3">
                  <c:v>Black</c:v>
                </c:pt>
                <c:pt idx="4">
                  <c:v>County</c:v>
                </c:pt>
              </c:strCache>
            </c:strRef>
          </c:cat>
          <c:val>
            <c:numRef>
              <c:f>'HH Inc Last 12 mo'!$C$47:$G$47</c:f>
              <c:numCache>
                <c:formatCode>0%</c:formatCode>
                <c:ptCount val="5"/>
                <c:pt idx="0">
                  <c:v>0.46630749014454664</c:v>
                </c:pt>
                <c:pt idx="1">
                  <c:v>0.41755091338169742</c:v>
                </c:pt>
                <c:pt idx="2">
                  <c:v>0.22410075635716487</c:v>
                </c:pt>
                <c:pt idx="3">
                  <c:v>0.21588045865502514</c:v>
                </c:pt>
                <c:pt idx="4">
                  <c:v>0.37283681039699035</c:v>
                </c:pt>
              </c:numCache>
            </c:numRef>
          </c:val>
          <c:extLst>
            <c:ext xmlns:c16="http://schemas.microsoft.com/office/drawing/2014/chart" uri="{C3380CC4-5D6E-409C-BE32-E72D297353CC}">
              <c16:uniqueId val="{00000001-A7D3-4E83-97D7-E3A730475718}"/>
            </c:ext>
          </c:extLst>
        </c:ser>
        <c:dLbls>
          <c:showLegendKey val="0"/>
          <c:showVal val="0"/>
          <c:showCatName val="0"/>
          <c:showSerName val="0"/>
          <c:showPercent val="0"/>
          <c:showBubbleSize val="0"/>
        </c:dLbls>
        <c:gapWidth val="75"/>
        <c:overlap val="-27"/>
        <c:axId val="435652208"/>
        <c:axId val="435645136"/>
      </c:barChart>
      <c:catAx>
        <c:axId val="43565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35645136"/>
        <c:crosses val="autoZero"/>
        <c:auto val="1"/>
        <c:lblAlgn val="ctr"/>
        <c:lblOffset val="100"/>
        <c:noMultiLvlLbl val="0"/>
      </c:catAx>
      <c:valAx>
        <c:axId val="43564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35652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'Av inc'!$A$3</c:f>
              <c:strCache>
                <c:ptCount val="1"/>
                <c:pt idx="0">
                  <c:v>    Under $50,000</c:v>
                </c:pt>
              </c:strCache>
            </c:strRef>
          </c:tx>
          <c:spPr>
            <a:solidFill>
              <a:srgbClr val="2D70C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 inc'!$B$1:$I$2</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'Av inc'!$B$3:$I$3</c:f>
              <c:numCache>
                <c:formatCode>0.0%</c:formatCode>
                <c:ptCount val="8"/>
                <c:pt idx="0">
                  <c:v>0.11975527575811314</c:v>
                </c:pt>
                <c:pt idx="1">
                  <c:v>0.16289053183877891</c:v>
                </c:pt>
                <c:pt idx="2">
                  <c:v>0.22819408268216124</c:v>
                </c:pt>
                <c:pt idx="3">
                  <c:v>0.23958136417535963</c:v>
                </c:pt>
                <c:pt idx="4">
                  <c:v>0.26721837658068759</c:v>
                </c:pt>
                <c:pt idx="5">
                  <c:v>0.23745104265904521</c:v>
                </c:pt>
                <c:pt idx="6">
                  <c:v>0.18349801364979118</c:v>
                </c:pt>
                <c:pt idx="7">
                  <c:v>0.20545832495138472</c:v>
                </c:pt>
              </c:numCache>
            </c:numRef>
          </c:val>
          <c:extLst>
            <c:ext xmlns:c16="http://schemas.microsoft.com/office/drawing/2014/chart" uri="{C3380CC4-5D6E-409C-BE32-E72D297353CC}">
              <c16:uniqueId val="{00000000-EC0F-4654-A13E-56C63F7E6C9A}"/>
            </c:ext>
          </c:extLst>
        </c:ser>
        <c:ser>
          <c:idx val="1"/>
          <c:order val="1"/>
          <c:tx>
            <c:strRef>
              <c:f>'Av inc'!$A$4</c:f>
              <c:strCache>
                <c:ptCount val="1"/>
                <c:pt idx="0">
                  <c:v>    $50,000 to $99,999</c:v>
                </c:pt>
              </c:strCache>
            </c:strRef>
          </c:tx>
          <c:spPr>
            <a:solidFill>
              <a:schemeClr val="accent1">
                <a:shade val="8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 inc'!$B$1:$I$2</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'Av inc'!$B$4:$I$4</c:f>
              <c:numCache>
                <c:formatCode>0.0%</c:formatCode>
                <c:ptCount val="8"/>
                <c:pt idx="0">
                  <c:v>0.15133888987409116</c:v>
                </c:pt>
                <c:pt idx="1">
                  <c:v>0.24270609746402735</c:v>
                </c:pt>
                <c:pt idx="2">
                  <c:v>0.25896613905029053</c:v>
                </c:pt>
                <c:pt idx="3">
                  <c:v>0.23997662788499546</c:v>
                </c:pt>
                <c:pt idx="4">
                  <c:v>0.27495262771182183</c:v>
                </c:pt>
                <c:pt idx="5">
                  <c:v>0.29526833915528738</c:v>
                </c:pt>
                <c:pt idx="6">
                  <c:v>0.23304471834572679</c:v>
                </c:pt>
                <c:pt idx="7">
                  <c:v>0.24093341380004024</c:v>
                </c:pt>
              </c:numCache>
            </c:numRef>
          </c:val>
          <c:extLst>
            <c:ext xmlns:c16="http://schemas.microsoft.com/office/drawing/2014/chart" uri="{C3380CC4-5D6E-409C-BE32-E72D297353CC}">
              <c16:uniqueId val="{00000001-EC0F-4654-A13E-56C63F7E6C9A}"/>
            </c:ext>
          </c:extLst>
        </c:ser>
        <c:ser>
          <c:idx val="2"/>
          <c:order val="2"/>
          <c:tx>
            <c:strRef>
              <c:f>'Av inc'!$A$5</c:f>
              <c:strCache>
                <c:ptCount val="1"/>
                <c:pt idx="0">
                  <c:v>    $100,000 to 149,999</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 inc'!$B$1:$I$2</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'Av inc'!$B$5:$I$5</c:f>
              <c:numCache>
                <c:formatCode>0.0%</c:formatCode>
                <c:ptCount val="8"/>
                <c:pt idx="0">
                  <c:v>0.13740024827097003</c:v>
                </c:pt>
                <c:pt idx="1">
                  <c:v>0.22563399316320853</c:v>
                </c:pt>
                <c:pt idx="2">
                  <c:v>0.20081146062913244</c:v>
                </c:pt>
                <c:pt idx="3">
                  <c:v>0.18630669026792004</c:v>
                </c:pt>
                <c:pt idx="4">
                  <c:v>0.19312425074442166</c:v>
                </c:pt>
                <c:pt idx="5">
                  <c:v>0.19462263152323489</c:v>
                </c:pt>
                <c:pt idx="6">
                  <c:v>0.20973820922888867</c:v>
                </c:pt>
                <c:pt idx="7">
                  <c:v>0.1916314624823979</c:v>
                </c:pt>
              </c:numCache>
            </c:numRef>
          </c:val>
          <c:extLst>
            <c:ext xmlns:c16="http://schemas.microsoft.com/office/drawing/2014/chart" uri="{C3380CC4-5D6E-409C-BE32-E72D297353CC}">
              <c16:uniqueId val="{00000002-EC0F-4654-A13E-56C63F7E6C9A}"/>
            </c:ext>
          </c:extLst>
        </c:ser>
        <c:ser>
          <c:idx val="3"/>
          <c:order val="3"/>
          <c:tx>
            <c:strRef>
              <c:f>'Av inc'!$A$6</c:f>
              <c:strCache>
                <c:ptCount val="1"/>
                <c:pt idx="0">
                  <c:v>    $150,000 or more</c:v>
                </c:pt>
              </c:strCache>
            </c:strRef>
          </c:tx>
          <c:spPr>
            <a:solidFill>
              <a:srgbClr val="79BC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 inc'!$B$1:$I$2</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'Av inc'!$B$6:$I$6</c:f>
              <c:numCache>
                <c:formatCode>0.0%</c:formatCode>
                <c:ptCount val="8"/>
                <c:pt idx="0">
                  <c:v>0.59150558609682569</c:v>
                </c:pt>
                <c:pt idx="1">
                  <c:v>0.3687693775339852</c:v>
                </c:pt>
                <c:pt idx="2">
                  <c:v>0.31202831763841582</c:v>
                </c:pt>
                <c:pt idx="3">
                  <c:v>0.33413531767172489</c:v>
                </c:pt>
                <c:pt idx="4">
                  <c:v>0.26470474496306895</c:v>
                </c:pt>
                <c:pt idx="5">
                  <c:v>0.27265798666243252</c:v>
                </c:pt>
                <c:pt idx="6">
                  <c:v>0.37371905877559336</c:v>
                </c:pt>
                <c:pt idx="7">
                  <c:v>0.36197679876617717</c:v>
                </c:pt>
              </c:numCache>
            </c:numRef>
          </c:val>
          <c:extLst>
            <c:ext xmlns:c16="http://schemas.microsoft.com/office/drawing/2014/chart" uri="{C3380CC4-5D6E-409C-BE32-E72D297353CC}">
              <c16:uniqueId val="{00000003-EC0F-4654-A13E-56C63F7E6C9A}"/>
            </c:ext>
          </c:extLst>
        </c:ser>
        <c:dLbls>
          <c:showLegendKey val="0"/>
          <c:showVal val="0"/>
          <c:showCatName val="0"/>
          <c:showSerName val="0"/>
          <c:showPercent val="0"/>
          <c:showBubbleSize val="0"/>
        </c:dLbls>
        <c:gapWidth val="75"/>
        <c:overlap val="100"/>
        <c:axId val="520282832"/>
        <c:axId val="520255376"/>
      </c:barChart>
      <c:catAx>
        <c:axId val="52028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20255376"/>
        <c:crosses val="autoZero"/>
        <c:auto val="1"/>
        <c:lblAlgn val="ctr"/>
        <c:lblOffset val="100"/>
        <c:noMultiLvlLbl val="0"/>
      </c:catAx>
      <c:valAx>
        <c:axId val="520255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20282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aseline="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15151122791659E-2"/>
          <c:y val="3.6962882169490077E-2"/>
          <c:w val="0.93070301187188531"/>
          <c:h val="0.7431063172260632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'35% HH Inc'!$B$2:$I$2</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'35% HH Inc'!$B$3:$I$3</c:f>
              <c:numCache>
                <c:formatCode>0%</c:formatCode>
                <c:ptCount val="8"/>
                <c:pt idx="0">
                  <c:v>0.47919280635717271</c:v>
                </c:pt>
                <c:pt idx="1">
                  <c:v>0.36988516901180657</c:v>
                </c:pt>
                <c:pt idx="2">
                  <c:v>0.50354302241503979</c:v>
                </c:pt>
                <c:pt idx="3">
                  <c:v>0.41052898918801251</c:v>
                </c:pt>
                <c:pt idx="4">
                  <c:v>0.54584527220630374</c:v>
                </c:pt>
                <c:pt idx="5">
                  <c:v>0.43931188276521183</c:v>
                </c:pt>
                <c:pt idx="6">
                  <c:v>0.46918876755070205</c:v>
                </c:pt>
                <c:pt idx="7">
                  <c:v>0.40284968894240419</c:v>
                </c:pt>
              </c:numCache>
            </c:numRef>
          </c:val>
          <c:extLst>
            <c:ext xmlns:c16="http://schemas.microsoft.com/office/drawing/2014/chart" uri="{C3380CC4-5D6E-409C-BE32-E72D297353CC}">
              <c16:uniqueId val="{00000000-0CB4-46A6-8511-8112BD5A68BE}"/>
            </c:ext>
          </c:extLst>
        </c:ser>
        <c:dLbls>
          <c:showLegendKey val="0"/>
          <c:showVal val="0"/>
          <c:showCatName val="0"/>
          <c:showSerName val="0"/>
          <c:showPercent val="0"/>
          <c:showBubbleSize val="0"/>
        </c:dLbls>
        <c:gapWidth val="75"/>
        <c:overlap val="-27"/>
        <c:axId val="1860536336"/>
        <c:axId val="1682681136"/>
      </c:barChart>
      <c:catAx>
        <c:axId val="186053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682681136"/>
        <c:crosses val="autoZero"/>
        <c:auto val="1"/>
        <c:lblAlgn val="ctr"/>
        <c:lblOffset val="100"/>
        <c:noMultiLvlLbl val="0"/>
      </c:catAx>
      <c:valAx>
        <c:axId val="1682681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860536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Times New Roman"/>
                <a:cs typeface="Arial" panose="020B0604020202020204" pitchFamily="34" charset="0"/>
              </a:defRPr>
            </a:pPr>
            <a:r>
              <a:rPr lang="en-US" sz="2400" dirty="0">
                <a:latin typeface="Arial" panose="020B0604020202020204" pitchFamily="34" charset="0"/>
                <a:cs typeface="Arial" panose="020B0604020202020204" pitchFamily="34" charset="0"/>
              </a:rPr>
              <a:t>Percent of Population Age 25+</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Times New Roman"/>
              <a:cs typeface="Arial" panose="020B0604020202020204" pitchFamily="34" charset="0"/>
            </a:defRPr>
          </a:pPr>
          <a:endParaRPr lang="en-US"/>
        </a:p>
      </c:txPr>
    </c:title>
    <c:autoTitleDeleted val="0"/>
    <c:plotArea>
      <c:layout>
        <c:manualLayout>
          <c:layoutTarget val="inner"/>
          <c:xMode val="edge"/>
          <c:yMode val="edge"/>
          <c:x val="0.20696507531153199"/>
          <c:y val="7.582938388625593E-2"/>
          <c:w val="0.76670461800383061"/>
          <c:h val="0.78813336105489906"/>
        </c:manualLayout>
      </c:layout>
      <c:barChart>
        <c:barDir val="bar"/>
        <c:grouping val="percentStacked"/>
        <c:varyColors val="0"/>
        <c:ser>
          <c:idx val="0"/>
          <c:order val="0"/>
          <c:tx>
            <c:strRef>
              <c:f>Sheet1!$A$2</c:f>
              <c:strCache>
                <c:ptCount val="1"/>
                <c:pt idx="0">
                  <c:v>No high school diploma</c:v>
                </c:pt>
              </c:strCache>
            </c:strRef>
          </c:tx>
          <c:spPr>
            <a:solidFill>
              <a:schemeClr val="accent2"/>
            </a:solidFill>
            <a:ln>
              <a:noFill/>
            </a:ln>
            <a:effectLst/>
          </c:spPr>
          <c:invertIfNegative val="0"/>
          <c:dLbls>
            <c:dLbl>
              <c:idx val="3"/>
              <c:layout>
                <c:manualLayout>
                  <c:x val="6.3291139240506042E-3"/>
                  <c:y val="2.00474471507251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AE-45C0-B4B3-F4E753231681}"/>
                </c:ext>
              </c:extLst>
            </c:dLbl>
            <c:numFmt formatCode="0%" sourceLinked="0"/>
            <c:spPr>
              <a:noFill/>
              <a:ln w="25581">
                <a:noFill/>
              </a:ln>
              <a:effectLst/>
            </c:spPr>
            <c:txPr>
              <a:bodyPr rot="0" spcFirstLastPara="1" vertOverflow="ellipsis" vert="horz" wrap="square" anchor="ctr" anchorCtr="1"/>
              <a:lstStyle/>
              <a:p>
                <a:pPr>
                  <a:defRPr sz="2400" b="1" i="0" u="none" strike="noStrike" kern="1200"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Asian</c:v>
                </c:pt>
                <c:pt idx="1">
                  <c:v>Black or Afr. Am.</c:v>
                </c:pt>
                <c:pt idx="2">
                  <c:v>Hispanic</c:v>
                </c:pt>
                <c:pt idx="3">
                  <c:v>NH White</c:v>
                </c:pt>
                <c:pt idx="4">
                  <c:v>County</c:v>
                </c:pt>
              </c:strCache>
            </c:strRef>
          </c:cat>
          <c:val>
            <c:numRef>
              <c:f>Sheet1!$B$2:$F$2</c:f>
              <c:numCache>
                <c:formatCode>0.0%</c:formatCode>
                <c:ptCount val="5"/>
                <c:pt idx="0">
                  <c:v>9.9846277126363472E-2</c:v>
                </c:pt>
                <c:pt idx="1">
                  <c:v>6.4269509981851186E-2</c:v>
                </c:pt>
                <c:pt idx="2">
                  <c:v>0.27804293118545925</c:v>
                </c:pt>
                <c:pt idx="3">
                  <c:v>1.7312611881592884E-2</c:v>
                </c:pt>
                <c:pt idx="4">
                  <c:v>8.5691979488411396E-2</c:v>
                </c:pt>
              </c:numCache>
            </c:numRef>
          </c:val>
          <c:extLst>
            <c:ext xmlns:c16="http://schemas.microsoft.com/office/drawing/2014/chart" uri="{C3380CC4-5D6E-409C-BE32-E72D297353CC}">
              <c16:uniqueId val="{00000001-72AE-45C0-B4B3-F4E753231681}"/>
            </c:ext>
          </c:extLst>
        </c:ser>
        <c:ser>
          <c:idx val="1"/>
          <c:order val="1"/>
          <c:tx>
            <c:strRef>
              <c:f>Sheet1!$A$3</c:f>
              <c:strCache>
                <c:ptCount val="1"/>
                <c:pt idx="0">
                  <c:v>High school &amp; associate</c:v>
                </c:pt>
              </c:strCache>
            </c:strRef>
          </c:tx>
          <c:spPr>
            <a:solidFill>
              <a:schemeClr val="accent4"/>
            </a:solidFill>
            <a:ln>
              <a:noFill/>
            </a:ln>
            <a:effectLst/>
          </c:spPr>
          <c:invertIfNegative val="0"/>
          <c:dLbls>
            <c:numFmt formatCode="0%" sourceLinked="0"/>
            <c:spPr>
              <a:noFill/>
              <a:ln w="25581">
                <a:noFill/>
              </a:ln>
              <a:effectLst/>
            </c:spPr>
            <c:txPr>
              <a:bodyPr rot="0" spcFirstLastPara="1" vertOverflow="ellipsis" vert="horz" wrap="square" anchor="ctr" anchorCtr="1"/>
              <a:lstStyle/>
              <a:p>
                <a:pPr>
                  <a:defRPr sz="2400" b="1" i="0" u="none" strike="noStrike" kern="1200"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Asian</c:v>
                </c:pt>
                <c:pt idx="1">
                  <c:v>Black or Afr. Am.</c:v>
                </c:pt>
                <c:pt idx="2">
                  <c:v>Hispanic</c:v>
                </c:pt>
                <c:pt idx="3">
                  <c:v>NH White</c:v>
                </c:pt>
                <c:pt idx="4">
                  <c:v>County</c:v>
                </c:pt>
              </c:strCache>
            </c:strRef>
          </c:cat>
          <c:val>
            <c:numRef>
              <c:f>Sheet1!$B$3:$F$3</c:f>
              <c:numCache>
                <c:formatCode>0.0%</c:formatCode>
                <c:ptCount val="5"/>
                <c:pt idx="0">
                  <c:v>0.22787780666895616</c:v>
                </c:pt>
                <c:pt idx="1">
                  <c:v>0.46478372655777372</c:v>
                </c:pt>
                <c:pt idx="2">
                  <c:v>0.44209181057265245</c:v>
                </c:pt>
                <c:pt idx="3">
                  <c:v>0.21917333052532473</c:v>
                </c:pt>
                <c:pt idx="4">
                  <c:v>0.30539173066870129</c:v>
                </c:pt>
              </c:numCache>
            </c:numRef>
          </c:val>
          <c:extLst>
            <c:ext xmlns:c16="http://schemas.microsoft.com/office/drawing/2014/chart" uri="{C3380CC4-5D6E-409C-BE32-E72D297353CC}">
              <c16:uniqueId val="{00000002-72AE-45C0-B4B3-F4E753231681}"/>
            </c:ext>
          </c:extLst>
        </c:ser>
        <c:ser>
          <c:idx val="2"/>
          <c:order val="2"/>
          <c:tx>
            <c:strRef>
              <c:f>Sheet1!$A$4</c:f>
              <c:strCache>
                <c:ptCount val="1"/>
                <c:pt idx="0">
                  <c:v>Bachelor's &amp; advanced</c:v>
                </c:pt>
              </c:strCache>
            </c:strRef>
          </c:tx>
          <c:spPr>
            <a:solidFill>
              <a:schemeClr val="accent6"/>
            </a:solidFill>
            <a:ln>
              <a:noFill/>
            </a:ln>
            <a:effectLst/>
          </c:spPr>
          <c:invertIfNegative val="0"/>
          <c:dLbls>
            <c:numFmt formatCode="0%" sourceLinked="0"/>
            <c:spPr>
              <a:noFill/>
              <a:ln w="25581">
                <a:noFill/>
              </a:ln>
              <a:effectLst/>
            </c:spPr>
            <c:txPr>
              <a:bodyPr rot="0" spcFirstLastPara="1" vertOverflow="ellipsis" vert="horz" wrap="square" anchor="ctr" anchorCtr="1"/>
              <a:lstStyle/>
              <a:p>
                <a:pPr>
                  <a:defRPr sz="2400" b="1" i="0" u="none" strike="noStrike" kern="1200"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Asian</c:v>
                </c:pt>
                <c:pt idx="1">
                  <c:v>Black or Afr. Am.</c:v>
                </c:pt>
                <c:pt idx="2">
                  <c:v>Hispanic</c:v>
                </c:pt>
                <c:pt idx="3">
                  <c:v>NH White</c:v>
                </c:pt>
                <c:pt idx="4">
                  <c:v>County</c:v>
                </c:pt>
              </c:strCache>
            </c:strRef>
          </c:cat>
          <c:val>
            <c:numRef>
              <c:f>Sheet1!$B$4:$F$4</c:f>
              <c:numCache>
                <c:formatCode>0.0%</c:formatCode>
                <c:ptCount val="5"/>
                <c:pt idx="0">
                  <c:v>0.67227591620468041</c:v>
                </c:pt>
                <c:pt idx="1">
                  <c:v>0.47094676346037506</c:v>
                </c:pt>
                <c:pt idx="2">
                  <c:v>0.27986525824188829</c:v>
                </c:pt>
                <c:pt idx="3">
                  <c:v>0.76351405759308244</c:v>
                </c:pt>
                <c:pt idx="4">
                  <c:v>0.60891628984288726</c:v>
                </c:pt>
              </c:numCache>
            </c:numRef>
          </c:val>
          <c:extLst>
            <c:ext xmlns:c16="http://schemas.microsoft.com/office/drawing/2014/chart" uri="{C3380CC4-5D6E-409C-BE32-E72D297353CC}">
              <c16:uniqueId val="{00000003-72AE-45C0-B4B3-F4E753231681}"/>
            </c:ext>
          </c:extLst>
        </c:ser>
        <c:dLbls>
          <c:showLegendKey val="0"/>
          <c:showVal val="0"/>
          <c:showCatName val="0"/>
          <c:showSerName val="0"/>
          <c:showPercent val="0"/>
          <c:showBubbleSize val="0"/>
        </c:dLbls>
        <c:gapWidth val="30"/>
        <c:overlap val="100"/>
        <c:axId val="35434496"/>
        <c:axId val="35436032"/>
      </c:barChart>
      <c:catAx>
        <c:axId val="35434496"/>
        <c:scaling>
          <c:orientation val="maxMin"/>
        </c:scaling>
        <c:delete val="0"/>
        <c:axPos val="l"/>
        <c:numFmt formatCode="General" sourceLinked="1"/>
        <c:majorTickMark val="none"/>
        <c:minorTickMark val="none"/>
        <c:tickLblPos val="nextTo"/>
        <c:spPr>
          <a:noFill/>
          <a:ln w="3198" cap="flat" cmpd="sng" algn="ctr">
            <a:solidFill>
              <a:schemeClr val="tx1"/>
            </a:solidFill>
            <a:prstDash val="solid"/>
            <a:round/>
          </a:ln>
          <a:effectLst/>
        </c:spPr>
        <c:txPr>
          <a:bodyPr rot="0" spcFirstLastPara="1" vertOverflow="ellipsis" wrap="square" anchor="ctr" anchorCtr="1"/>
          <a:lstStyle/>
          <a:p>
            <a:pPr>
              <a:defRPr sz="2400" b="1" i="0" u="none" strike="noStrike" kern="1200" baseline="0">
                <a:solidFill>
                  <a:schemeClr val="tx1"/>
                </a:solidFill>
                <a:latin typeface="Arial"/>
                <a:ea typeface="Arial"/>
                <a:cs typeface="Arial"/>
              </a:defRPr>
            </a:pPr>
            <a:endParaRPr lang="en-US"/>
          </a:p>
        </c:txPr>
        <c:crossAx val="35436032"/>
        <c:crosses val="autoZero"/>
        <c:auto val="1"/>
        <c:lblAlgn val="ctr"/>
        <c:lblOffset val="100"/>
        <c:tickLblSkip val="1"/>
        <c:tickMarkSkip val="1"/>
        <c:noMultiLvlLbl val="0"/>
      </c:catAx>
      <c:valAx>
        <c:axId val="35436032"/>
        <c:scaling>
          <c:orientation val="minMax"/>
        </c:scaling>
        <c:delete val="1"/>
        <c:axPos val="t"/>
        <c:numFmt formatCode="0%" sourceLinked="1"/>
        <c:majorTickMark val="out"/>
        <c:minorTickMark val="none"/>
        <c:tickLblPos val="none"/>
        <c:crossAx val="35434496"/>
        <c:crosses val="autoZero"/>
        <c:crossBetween val="between"/>
      </c:valAx>
      <c:spPr>
        <a:noFill/>
        <a:ln w="25581">
          <a:noFill/>
        </a:ln>
        <a:effectLst/>
      </c:spPr>
    </c:plotArea>
    <c:legend>
      <c:legendPos val="b"/>
      <c:legendEntry>
        <c:idx val="2"/>
        <c:txPr>
          <a:bodyPr rot="0" spcFirstLastPara="1" vertOverflow="ellipsis" vert="horz" wrap="square" anchor="ctr" anchorCtr="1"/>
          <a:lstStyle/>
          <a:p>
            <a:pPr>
              <a:defRPr sz="2400" b="1" i="0" u="none" strike="noStrike" kern="1200" baseline="0">
                <a:solidFill>
                  <a:schemeClr val="tx1"/>
                </a:solidFill>
                <a:latin typeface="Arial"/>
                <a:ea typeface="Arial"/>
                <a:cs typeface="Arial"/>
              </a:defRPr>
            </a:pPr>
            <a:endParaRPr lang="en-US"/>
          </a:p>
        </c:txPr>
      </c:legendEntry>
      <c:layout>
        <c:manualLayout>
          <c:xMode val="edge"/>
          <c:yMode val="edge"/>
          <c:x val="5.4311148210904006E-2"/>
          <c:y val="0.8818660414274816"/>
          <c:w val="0.92537818947473338"/>
          <c:h val="9.3938762980003282E-2"/>
        </c:manualLayout>
      </c:layout>
      <c:overlay val="0"/>
      <c:spPr>
        <a:noFill/>
        <a:ln w="25581">
          <a:noFill/>
        </a:ln>
        <a:effectLst/>
      </c:spPr>
      <c:txPr>
        <a:bodyPr rot="0" spcFirstLastPara="1" vertOverflow="ellipsis" vert="horz" wrap="square" anchor="ctr" anchorCtr="1"/>
        <a:lstStyle/>
        <a:p>
          <a:pPr>
            <a:defRPr sz="24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813"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'Ed Att'!$A$5</c:f>
              <c:strCache>
                <c:ptCount val="1"/>
                <c:pt idx="0">
                  <c:v>Less than high school diploma</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Att'!$B$4:$I$4</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'Ed Att'!$B$5:$I$5</c:f>
              <c:numCache>
                <c:formatCode>0.0%</c:formatCode>
                <c:ptCount val="8"/>
                <c:pt idx="0">
                  <c:v>2.2743954260990497E-2</c:v>
                </c:pt>
                <c:pt idx="1">
                  <c:v>7.4734005939386783E-2</c:v>
                </c:pt>
                <c:pt idx="2">
                  <c:v>9.210219632451816E-2</c:v>
                </c:pt>
                <c:pt idx="3">
                  <c:v>8.018317409451467E-2</c:v>
                </c:pt>
                <c:pt idx="4">
                  <c:v>9.7664297113013207E-2</c:v>
                </c:pt>
                <c:pt idx="5">
                  <c:v>0.16058394160583941</c:v>
                </c:pt>
                <c:pt idx="6">
                  <c:v>7.899063690693027E-2</c:v>
                </c:pt>
                <c:pt idx="7">
                  <c:v>8.6428452763318203E-2</c:v>
                </c:pt>
              </c:numCache>
            </c:numRef>
          </c:val>
          <c:extLst>
            <c:ext xmlns:c16="http://schemas.microsoft.com/office/drawing/2014/chart" uri="{C3380CC4-5D6E-409C-BE32-E72D297353CC}">
              <c16:uniqueId val="{00000000-68DA-44F6-8B3B-F3C11B830EDA}"/>
            </c:ext>
          </c:extLst>
        </c:ser>
        <c:ser>
          <c:idx val="1"/>
          <c:order val="1"/>
          <c:tx>
            <c:strRef>
              <c:f>'Ed Att'!$A$6</c:f>
              <c:strCache>
                <c:ptCount val="1"/>
                <c:pt idx="0">
                  <c:v>High school grad/some college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Att'!$B$4:$I$4</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'Ed Att'!$B$6:$I$6</c:f>
              <c:numCache>
                <c:formatCode>0.0%</c:formatCode>
                <c:ptCount val="8"/>
                <c:pt idx="0">
                  <c:v>0.12069265239898014</c:v>
                </c:pt>
                <c:pt idx="1">
                  <c:v>0.35132849528979093</c:v>
                </c:pt>
                <c:pt idx="2">
                  <c:v>0.31849394890183774</c:v>
                </c:pt>
                <c:pt idx="3">
                  <c:v>0.2446046723240955</c:v>
                </c:pt>
                <c:pt idx="4">
                  <c:v>0.41597756177764883</c:v>
                </c:pt>
                <c:pt idx="5">
                  <c:v>0.39508556031449199</c:v>
                </c:pt>
                <c:pt idx="6">
                  <c:v>0.40498577321820634</c:v>
                </c:pt>
                <c:pt idx="7">
                  <c:v>0.32108206888913499</c:v>
                </c:pt>
              </c:numCache>
            </c:numRef>
          </c:val>
          <c:extLst>
            <c:ext xmlns:c16="http://schemas.microsoft.com/office/drawing/2014/chart" uri="{C3380CC4-5D6E-409C-BE32-E72D297353CC}">
              <c16:uniqueId val="{00000001-68DA-44F6-8B3B-F3C11B830EDA}"/>
            </c:ext>
          </c:extLst>
        </c:ser>
        <c:ser>
          <c:idx val="2"/>
          <c:order val="2"/>
          <c:tx>
            <c:strRef>
              <c:f>'Ed Att'!$A$7</c:f>
              <c:strCache>
                <c:ptCount val="1"/>
                <c:pt idx="0">
                  <c:v>Bachelor's degree</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Att'!$B$4:$I$4</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'Ed Att'!$B$7:$I$7</c:f>
              <c:numCache>
                <c:formatCode>0.0%</c:formatCode>
                <c:ptCount val="8"/>
                <c:pt idx="0">
                  <c:v>0.28950977362280772</c:v>
                </c:pt>
                <c:pt idx="1">
                  <c:v>0.29723484178024268</c:v>
                </c:pt>
                <c:pt idx="2">
                  <c:v>0.27951591214701926</c:v>
                </c:pt>
                <c:pt idx="3">
                  <c:v>0.2780942772931379</c:v>
                </c:pt>
                <c:pt idx="4">
                  <c:v>0.2546254654480391</c:v>
                </c:pt>
                <c:pt idx="5">
                  <c:v>0.23705535782509904</c:v>
                </c:pt>
                <c:pt idx="6">
                  <c:v>0.27264224320412722</c:v>
                </c:pt>
                <c:pt idx="7">
                  <c:v>0.27286798095027137</c:v>
                </c:pt>
              </c:numCache>
            </c:numRef>
          </c:val>
          <c:extLst>
            <c:ext xmlns:c16="http://schemas.microsoft.com/office/drawing/2014/chart" uri="{C3380CC4-5D6E-409C-BE32-E72D297353CC}">
              <c16:uniqueId val="{00000002-68DA-44F6-8B3B-F3C11B830EDA}"/>
            </c:ext>
          </c:extLst>
        </c:ser>
        <c:ser>
          <c:idx val="3"/>
          <c:order val="3"/>
          <c:tx>
            <c:strRef>
              <c:f>'Ed Att'!$A$8</c:f>
              <c:strCache>
                <c:ptCount val="1"/>
                <c:pt idx="0">
                  <c:v>Graduate or professional degree</c:v>
                </c:pt>
              </c:strCache>
            </c:strRef>
          </c:tx>
          <c:spPr>
            <a:solidFill>
              <a:schemeClr val="accent2">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Att'!$B$4:$I$4</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'Ed Att'!$B$8:$I$8</c:f>
              <c:numCache>
                <c:formatCode>0.0%</c:formatCode>
                <c:ptCount val="8"/>
                <c:pt idx="0">
                  <c:v>0.56705361971722168</c:v>
                </c:pt>
                <c:pt idx="1">
                  <c:v>0.27670265699057961</c:v>
                </c:pt>
                <c:pt idx="2">
                  <c:v>0.30988794262662483</c:v>
                </c:pt>
                <c:pt idx="3">
                  <c:v>0.39711787628825196</c:v>
                </c:pt>
                <c:pt idx="4">
                  <c:v>0.2317326756612989</c:v>
                </c:pt>
                <c:pt idx="5">
                  <c:v>0.20727514025456958</c:v>
                </c:pt>
                <c:pt idx="6">
                  <c:v>0.24338134667073616</c:v>
                </c:pt>
                <c:pt idx="7">
                  <c:v>0.31962149739727547</c:v>
                </c:pt>
              </c:numCache>
            </c:numRef>
          </c:val>
          <c:extLst>
            <c:ext xmlns:c16="http://schemas.microsoft.com/office/drawing/2014/chart" uri="{C3380CC4-5D6E-409C-BE32-E72D297353CC}">
              <c16:uniqueId val="{00000003-68DA-44F6-8B3B-F3C11B830EDA}"/>
            </c:ext>
          </c:extLst>
        </c:ser>
        <c:dLbls>
          <c:showLegendKey val="0"/>
          <c:showVal val="0"/>
          <c:showCatName val="0"/>
          <c:showSerName val="0"/>
          <c:showPercent val="0"/>
          <c:showBubbleSize val="0"/>
        </c:dLbls>
        <c:gapWidth val="75"/>
        <c:overlap val="100"/>
        <c:axId val="599175696"/>
        <c:axId val="599181104"/>
      </c:barChart>
      <c:catAx>
        <c:axId val="59917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99181104"/>
        <c:crosses val="autoZero"/>
        <c:auto val="1"/>
        <c:lblAlgn val="ctr"/>
        <c:lblOffset val="100"/>
        <c:noMultiLvlLbl val="0"/>
      </c:catAx>
      <c:valAx>
        <c:axId val="599181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9917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aseline="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'Class of Worker (Dist)'!$A$5</c:f>
              <c:strCache>
                <c:ptCount val="1"/>
                <c:pt idx="0">
                  <c:v>      Private wage and salary</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of Worker (Dist)'!$B$3:$I$3</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'Class of Worker (Dist)'!$B$5:$I$5</c:f>
              <c:numCache>
                <c:formatCode>0.0%</c:formatCode>
                <c:ptCount val="8"/>
                <c:pt idx="0">
                  <c:v>0.68736168671790121</c:v>
                </c:pt>
                <c:pt idx="1">
                  <c:v>0.72993522610327499</c:v>
                </c:pt>
                <c:pt idx="2">
                  <c:v>0.71976295543284896</c:v>
                </c:pt>
                <c:pt idx="3">
                  <c:v>0.70034623469766288</c:v>
                </c:pt>
                <c:pt idx="4">
                  <c:v>0.76157285639137295</c:v>
                </c:pt>
                <c:pt idx="5">
                  <c:v>0.7336506596035981</c:v>
                </c:pt>
                <c:pt idx="6">
                  <c:v>0.72912045460209851</c:v>
                </c:pt>
                <c:pt idx="7">
                  <c:v>0.72310738798881635</c:v>
                </c:pt>
              </c:numCache>
            </c:numRef>
          </c:val>
          <c:extLst>
            <c:ext xmlns:c16="http://schemas.microsoft.com/office/drawing/2014/chart" uri="{C3380CC4-5D6E-409C-BE32-E72D297353CC}">
              <c16:uniqueId val="{00000000-362F-4AE3-B866-07E9FAA03683}"/>
            </c:ext>
          </c:extLst>
        </c:ser>
        <c:ser>
          <c:idx val="1"/>
          <c:order val="1"/>
          <c:tx>
            <c:strRef>
              <c:f>'Class of Worker (Dist)'!$A$6</c:f>
              <c:strCache>
                <c:ptCount val="1"/>
                <c:pt idx="0">
                  <c:v>      Government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of Worker (Dist)'!$B$3:$I$3</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'Class of Worker (Dist)'!$B$6:$I$6</c:f>
              <c:numCache>
                <c:formatCode>0.0%</c:formatCode>
                <c:ptCount val="8"/>
                <c:pt idx="0">
                  <c:v>0.2411244786008396</c:v>
                </c:pt>
                <c:pt idx="1">
                  <c:v>0.2166596040922574</c:v>
                </c:pt>
                <c:pt idx="2">
                  <c:v>0.22239678395674975</c:v>
                </c:pt>
                <c:pt idx="3">
                  <c:v>0.23730678867317917</c:v>
                </c:pt>
                <c:pt idx="4">
                  <c:v>0.17964229352972119</c:v>
                </c:pt>
                <c:pt idx="5">
                  <c:v>0.18898826660524867</c:v>
                </c:pt>
                <c:pt idx="6">
                  <c:v>0.20877053061834858</c:v>
                </c:pt>
                <c:pt idx="7">
                  <c:v>0.21376171898058957</c:v>
                </c:pt>
              </c:numCache>
            </c:numRef>
          </c:val>
          <c:extLst>
            <c:ext xmlns:c16="http://schemas.microsoft.com/office/drawing/2014/chart" uri="{C3380CC4-5D6E-409C-BE32-E72D297353CC}">
              <c16:uniqueId val="{00000001-362F-4AE3-B866-07E9FAA03683}"/>
            </c:ext>
          </c:extLst>
        </c:ser>
        <c:ser>
          <c:idx val="2"/>
          <c:order val="2"/>
          <c:tx>
            <c:strRef>
              <c:f>'Class of Worker (Dist)'!$A$7</c:f>
              <c:strCache>
                <c:ptCount val="1"/>
                <c:pt idx="0">
                  <c:v>      Self-employed</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of Worker (Dist)'!$B$3:$I$3</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'Class of Worker (Dist)'!$B$7:$I$7</c:f>
              <c:numCache>
                <c:formatCode>0.0%</c:formatCode>
                <c:ptCount val="8"/>
                <c:pt idx="0">
                  <c:v>6.9461768532303278E-2</c:v>
                </c:pt>
                <c:pt idx="1">
                  <c:v>5.1673830134996067E-2</c:v>
                </c:pt>
                <c:pt idx="2">
                  <c:v>5.5760922302058542E-2</c:v>
                </c:pt>
                <c:pt idx="3">
                  <c:v>6.0455051316928403E-2</c:v>
                </c:pt>
                <c:pt idx="4">
                  <c:v>5.7903734876380855E-2</c:v>
                </c:pt>
                <c:pt idx="5">
                  <c:v>7.5569715813852315E-2</c:v>
                </c:pt>
                <c:pt idx="6">
                  <c:v>6.0065299204944793E-2</c:v>
                </c:pt>
                <c:pt idx="7">
                  <c:v>6.1342077065769399E-2</c:v>
                </c:pt>
              </c:numCache>
            </c:numRef>
          </c:val>
          <c:extLst>
            <c:ext xmlns:c16="http://schemas.microsoft.com/office/drawing/2014/chart" uri="{C3380CC4-5D6E-409C-BE32-E72D297353CC}">
              <c16:uniqueId val="{00000002-362F-4AE3-B866-07E9FAA03683}"/>
            </c:ext>
          </c:extLst>
        </c:ser>
        <c:dLbls>
          <c:dLblPos val="outEnd"/>
          <c:showLegendKey val="0"/>
          <c:showVal val="1"/>
          <c:showCatName val="0"/>
          <c:showSerName val="0"/>
          <c:showPercent val="0"/>
          <c:showBubbleSize val="0"/>
        </c:dLbls>
        <c:gapWidth val="75"/>
        <c:axId val="564563840"/>
        <c:axId val="564565920"/>
      </c:barChart>
      <c:catAx>
        <c:axId val="56456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64565920"/>
        <c:crosses val="autoZero"/>
        <c:auto val="1"/>
        <c:lblAlgn val="ctr"/>
        <c:lblOffset val="100"/>
        <c:noMultiLvlLbl val="0"/>
      </c:catAx>
      <c:valAx>
        <c:axId val="5645659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6456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'Place of Work (Dist)'!$A$5</c:f>
              <c:strCache>
                <c:ptCount val="1"/>
                <c:pt idx="0">
                  <c:v>    Live and work in the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'Place of Work (Dist)'!$B$3:$I$3</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'Place of Work (Dist)'!$B$5:$I$5</c:f>
              <c:numCache>
                <c:formatCode>0%</c:formatCode>
                <c:ptCount val="8"/>
                <c:pt idx="0">
                  <c:v>0.55407111015629196</c:v>
                </c:pt>
                <c:pt idx="1">
                  <c:v>0.7531393643634392</c:v>
                </c:pt>
                <c:pt idx="2">
                  <c:v>0.72837378356196503</c:v>
                </c:pt>
                <c:pt idx="3">
                  <c:v>0.51474736789078634</c:v>
                </c:pt>
                <c:pt idx="4">
                  <c:v>0.53223775939788553</c:v>
                </c:pt>
                <c:pt idx="5">
                  <c:v>0.63853045658760843</c:v>
                </c:pt>
                <c:pt idx="6">
                  <c:v>0.7338440955217852</c:v>
                </c:pt>
                <c:pt idx="7">
                  <c:v>0.63951809682428284</c:v>
                </c:pt>
              </c:numCache>
            </c:numRef>
          </c:val>
          <c:extLst>
            <c:ext xmlns:c16="http://schemas.microsoft.com/office/drawing/2014/chart" uri="{C3380CC4-5D6E-409C-BE32-E72D297353CC}">
              <c16:uniqueId val="{00000000-B9A8-4567-981D-247390621042}"/>
            </c:ext>
          </c:extLst>
        </c:ser>
        <c:ser>
          <c:idx val="1"/>
          <c:order val="1"/>
          <c:tx>
            <c:strRef>
              <c:f>'Place of Work (Dist)'!$A$6</c:f>
              <c:strCache>
                <c:ptCount val="1"/>
                <c:pt idx="0">
                  <c:v>    Work in elsewhere in Maryland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'Place of Work (Dist)'!$B$3:$I$3</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'Place of Work (Dist)'!$B$6:$I$6</c:f>
              <c:numCache>
                <c:formatCode>0%</c:formatCode>
                <c:ptCount val="8"/>
                <c:pt idx="0">
                  <c:v>5.5776357484290238E-2</c:v>
                </c:pt>
                <c:pt idx="1">
                  <c:v>9.3854363069491173E-2</c:v>
                </c:pt>
                <c:pt idx="2">
                  <c:v>7.2306249267205996E-2</c:v>
                </c:pt>
                <c:pt idx="3">
                  <c:v>0.11059896226890333</c:v>
                </c:pt>
                <c:pt idx="4">
                  <c:v>0.21562681900017597</c:v>
                </c:pt>
                <c:pt idx="5">
                  <c:v>9.7560338522620416E-2</c:v>
                </c:pt>
                <c:pt idx="6">
                  <c:v>0.11393699197253496</c:v>
                </c:pt>
                <c:pt idx="7">
                  <c:v>0.10753910099529806</c:v>
                </c:pt>
              </c:numCache>
            </c:numRef>
          </c:val>
          <c:extLst>
            <c:ext xmlns:c16="http://schemas.microsoft.com/office/drawing/2014/chart" uri="{C3380CC4-5D6E-409C-BE32-E72D297353CC}">
              <c16:uniqueId val="{00000001-B9A8-4567-981D-247390621042}"/>
            </c:ext>
          </c:extLst>
        </c:ser>
        <c:ser>
          <c:idx val="2"/>
          <c:order val="2"/>
          <c:tx>
            <c:strRef>
              <c:f>'Place of Work (Dist)'!$A$7</c:f>
              <c:strCache>
                <c:ptCount val="1"/>
                <c:pt idx="0">
                  <c:v>    Work outside of Maryland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'Place of Work (Dist)'!$B$3:$I$3</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'Place of Work (Dist)'!$B$7:$I$7</c:f>
              <c:numCache>
                <c:formatCode>0%</c:formatCode>
                <c:ptCount val="8"/>
                <c:pt idx="0">
                  <c:v>0.39015253235941783</c:v>
                </c:pt>
                <c:pt idx="1">
                  <c:v>0.15300627256706964</c:v>
                </c:pt>
                <c:pt idx="2">
                  <c:v>0.19931996717082895</c:v>
                </c:pt>
                <c:pt idx="3">
                  <c:v>0.37465366984031029</c:v>
                </c:pt>
                <c:pt idx="4">
                  <c:v>0.25213542160193847</c:v>
                </c:pt>
                <c:pt idx="5">
                  <c:v>0.26390920488977121</c:v>
                </c:pt>
                <c:pt idx="6">
                  <c:v>0.15221891250567982</c:v>
                </c:pt>
                <c:pt idx="7">
                  <c:v>0.25294280218041915</c:v>
                </c:pt>
              </c:numCache>
            </c:numRef>
          </c:val>
          <c:extLst>
            <c:ext xmlns:c16="http://schemas.microsoft.com/office/drawing/2014/chart" uri="{C3380CC4-5D6E-409C-BE32-E72D297353CC}">
              <c16:uniqueId val="{00000002-B9A8-4567-981D-247390621042}"/>
            </c:ext>
          </c:extLst>
        </c:ser>
        <c:dLbls>
          <c:showLegendKey val="0"/>
          <c:showVal val="0"/>
          <c:showCatName val="0"/>
          <c:showSerName val="0"/>
          <c:showPercent val="0"/>
          <c:showBubbleSize val="0"/>
        </c:dLbls>
        <c:gapWidth val="75"/>
        <c:axId val="792134768"/>
        <c:axId val="792136432"/>
      </c:barChart>
      <c:catAx>
        <c:axId val="79213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792136432"/>
        <c:crosses val="autoZero"/>
        <c:auto val="1"/>
        <c:lblAlgn val="ctr"/>
        <c:lblOffset val="100"/>
        <c:noMultiLvlLbl val="0"/>
      </c:catAx>
      <c:valAx>
        <c:axId val="7921364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79213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000" b="1" dirty="0"/>
              <a:t>2012-2016 American</a:t>
            </a:r>
            <a:r>
              <a:rPr lang="en-US" sz="2000" b="1" baseline="0" dirty="0"/>
              <a:t> Community Survey</a:t>
            </a:r>
            <a:endParaRPr lang="en-US" sz="2000" b="1" u="sng"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'Telework by Dist'!$B$7:$G$7</c:f>
              <c:strCache>
                <c:ptCount val="6"/>
                <c:pt idx="0">
                  <c:v>District 1</c:v>
                </c:pt>
                <c:pt idx="1">
                  <c:v>District 2</c:v>
                </c:pt>
                <c:pt idx="2">
                  <c:v>District 3</c:v>
                </c:pt>
                <c:pt idx="3">
                  <c:v>District 4</c:v>
                </c:pt>
                <c:pt idx="4">
                  <c:v>District 5</c:v>
                </c:pt>
                <c:pt idx="5">
                  <c:v>County</c:v>
                </c:pt>
              </c:strCache>
            </c:strRef>
          </c:cat>
          <c:val>
            <c:numRef>
              <c:f>'Telework by Dist'!$B$8:$G$8</c:f>
              <c:numCache>
                <c:formatCode>0%</c:formatCode>
                <c:ptCount val="6"/>
                <c:pt idx="0">
                  <c:v>9.0595918983709917E-2</c:v>
                </c:pt>
                <c:pt idx="1">
                  <c:v>4.7858448681117785E-2</c:v>
                </c:pt>
                <c:pt idx="2">
                  <c:v>5.3924599695445524E-2</c:v>
                </c:pt>
                <c:pt idx="3">
                  <c:v>4.6296824220309028E-2</c:v>
                </c:pt>
                <c:pt idx="4">
                  <c:v>4.4967089565005988E-2</c:v>
                </c:pt>
                <c:pt idx="5">
                  <c:v>5.6597634126296453E-2</c:v>
                </c:pt>
              </c:numCache>
            </c:numRef>
          </c:val>
          <c:extLst>
            <c:ext xmlns:c16="http://schemas.microsoft.com/office/drawing/2014/chart" uri="{C3380CC4-5D6E-409C-BE32-E72D297353CC}">
              <c16:uniqueId val="{00000000-D075-4089-B152-4080A7205293}"/>
            </c:ext>
          </c:extLst>
        </c:ser>
        <c:dLbls>
          <c:showLegendKey val="0"/>
          <c:showVal val="0"/>
          <c:showCatName val="0"/>
          <c:showSerName val="0"/>
          <c:showPercent val="0"/>
          <c:showBubbleSize val="0"/>
        </c:dLbls>
        <c:gapWidth val="75"/>
        <c:axId val="26280560"/>
        <c:axId val="26275152"/>
      </c:barChart>
      <c:catAx>
        <c:axId val="26280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6275152"/>
        <c:crosses val="autoZero"/>
        <c:auto val="1"/>
        <c:lblAlgn val="ctr"/>
        <c:lblOffset val="100"/>
        <c:noMultiLvlLbl val="0"/>
      </c:catAx>
      <c:valAx>
        <c:axId val="26275152"/>
        <c:scaling>
          <c:orientation val="minMax"/>
          <c:max val="0.18000000000000002"/>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628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000" b="1" dirty="0"/>
              <a:t>2016-2020</a:t>
            </a:r>
            <a:r>
              <a:rPr lang="en-US" sz="2000" b="1" baseline="0" dirty="0"/>
              <a:t> American Community Survey</a:t>
            </a:r>
            <a:endParaRPr lang="en-US" sz="2000" b="1" u="sng"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'Telework by Dist'!$B$2:$I$2</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'Telework by Dist'!$B$3:$I$3</c:f>
              <c:numCache>
                <c:formatCode>0%</c:formatCode>
                <c:ptCount val="8"/>
                <c:pt idx="0">
                  <c:v>0.17075299425318224</c:v>
                </c:pt>
                <c:pt idx="1">
                  <c:v>0.10573403822692151</c:v>
                </c:pt>
                <c:pt idx="2">
                  <c:v>0.10872317973971157</c:v>
                </c:pt>
                <c:pt idx="3">
                  <c:v>0.12649236814266285</c:v>
                </c:pt>
                <c:pt idx="4">
                  <c:v>7.7538478199071378E-2</c:v>
                </c:pt>
                <c:pt idx="5">
                  <c:v>0.10360725107094347</c:v>
                </c:pt>
                <c:pt idx="6">
                  <c:v>0.10671732215883274</c:v>
                </c:pt>
                <c:pt idx="7">
                  <c:v>0.11405744873505871</c:v>
                </c:pt>
              </c:numCache>
            </c:numRef>
          </c:val>
          <c:extLst>
            <c:ext xmlns:c16="http://schemas.microsoft.com/office/drawing/2014/chart" uri="{C3380CC4-5D6E-409C-BE32-E72D297353CC}">
              <c16:uniqueId val="{00000000-2142-4059-BA9E-9D2FBD810EEB}"/>
            </c:ext>
          </c:extLst>
        </c:ser>
        <c:dLbls>
          <c:showLegendKey val="0"/>
          <c:showVal val="0"/>
          <c:showCatName val="0"/>
          <c:showSerName val="0"/>
          <c:showPercent val="0"/>
          <c:showBubbleSize val="0"/>
        </c:dLbls>
        <c:gapWidth val="75"/>
        <c:axId val="2005025952"/>
        <c:axId val="2005024288"/>
      </c:barChart>
      <c:catAx>
        <c:axId val="2005025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05024288"/>
        <c:crosses val="autoZero"/>
        <c:auto val="1"/>
        <c:lblAlgn val="ctr"/>
        <c:lblOffset val="100"/>
        <c:noMultiLvlLbl val="0"/>
      </c:catAx>
      <c:valAx>
        <c:axId val="2005024288"/>
        <c:scaling>
          <c:orientation val="minMax"/>
          <c:max val="0.18000000000000002"/>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0502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aseline="0" dirty="0">
                <a:solidFill>
                  <a:schemeClr val="tx1"/>
                </a:solidFill>
              </a:rPr>
              <a:t>2020 Population* by District</a:t>
            </a:r>
          </a:p>
          <a:p>
            <a:pPr>
              <a:defRPr sz="2400">
                <a:solidFill>
                  <a:schemeClr val="tx1"/>
                </a:solidFill>
              </a:defRPr>
            </a:pPr>
            <a:r>
              <a:rPr lang="en-US" sz="2400" i="1" baseline="0" dirty="0">
                <a:solidFill>
                  <a:schemeClr val="tx1"/>
                </a:solidFill>
              </a:rPr>
              <a:t>1,038,937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EA-4DA1-A1FD-2781D89A71F0}"/>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B2EA-4DA1-A1FD-2781D89A71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EA-4DA1-A1FD-2781D89A71F0}"/>
              </c:ext>
            </c:extLst>
          </c:dPt>
          <c:dPt>
            <c:idx val="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7-B2EA-4DA1-A1FD-2781D89A71F0}"/>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B2EA-4DA1-A1FD-2781D89A71F0}"/>
              </c:ext>
            </c:extLst>
          </c:dPt>
          <c:dPt>
            <c:idx val="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B-B2EA-4DA1-A1FD-2781D89A71F0}"/>
              </c:ext>
            </c:extLst>
          </c:dPt>
          <c:dPt>
            <c:idx val="6"/>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D-B2EA-4DA1-A1FD-2781D89A71F0}"/>
              </c:ext>
            </c:extLst>
          </c:dPt>
          <c:dLbls>
            <c:dLbl>
              <c:idx val="0"/>
              <c:tx>
                <c:rich>
                  <a:bodyPr/>
                  <a:lstStyle/>
                  <a:p>
                    <a:fld id="{88277627-BBB2-5A41-9138-7572612874CC}" type="CELLRANGE">
                      <a:rPr lang="en-US"/>
                      <a:pPr/>
                      <a:t>[CELLRANGE]</a:t>
                    </a:fld>
                    <a:r>
                      <a:rPr lang="en-US" baseline="0"/>
                      <a:t>, </a:t>
                    </a:r>
                    <a:fld id="{36734429-86F4-CE47-A2EA-31F40821ADF8}" type="VALUE">
                      <a:rPr lang="en-US" baseline="0"/>
                      <a:pPr/>
                      <a:t>[VALUE]</a:t>
                    </a:fld>
                    <a:endParaRPr lang="en-US" baseline="0"/>
                  </a:p>
                </c:rich>
              </c:tx>
              <c:dLblPos val="bestFi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EA-4DA1-A1FD-2781D89A71F0}"/>
                </c:ext>
              </c:extLst>
            </c:dLbl>
            <c:dLbl>
              <c:idx val="1"/>
              <c:tx>
                <c:rich>
                  <a:bodyPr/>
                  <a:lstStyle/>
                  <a:p>
                    <a:fld id="{4B57F346-E9BB-4349-BD19-8C45A932D1A9}" type="CELLRANGE">
                      <a:rPr lang="en-US"/>
                      <a:pPr/>
                      <a:t>[CELLRANGE]</a:t>
                    </a:fld>
                    <a:r>
                      <a:rPr lang="en-US" baseline="0"/>
                      <a:t>, </a:t>
                    </a:r>
                    <a:fld id="{60D9F6F3-01A8-F14E-9122-7B7984576954}" type="VALUE">
                      <a:rPr lang="en-US" baseline="0"/>
                      <a:pPr/>
                      <a:t>[VALUE]</a:t>
                    </a:fld>
                    <a:endParaRPr lang="en-US" baseline="0"/>
                  </a:p>
                </c:rich>
              </c:tx>
              <c:dLblPos val="bestFi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EA-4DA1-A1FD-2781D89A71F0}"/>
                </c:ext>
              </c:extLst>
            </c:dLbl>
            <c:dLbl>
              <c:idx val="2"/>
              <c:tx>
                <c:rich>
                  <a:bodyPr/>
                  <a:lstStyle/>
                  <a:p>
                    <a:fld id="{0A1EC738-4849-0E40-B2AE-09755B58E551}" type="CELLRANGE">
                      <a:rPr lang="en-US"/>
                      <a:pPr/>
                      <a:t>[CELLRANGE]</a:t>
                    </a:fld>
                    <a:r>
                      <a:rPr lang="en-US" baseline="0"/>
                      <a:t>, </a:t>
                    </a:r>
                    <a:fld id="{CE0C638C-B0DF-1A49-ACC4-5EA69A70451B}" type="VALUE">
                      <a:rPr lang="en-US" baseline="0"/>
                      <a:pPr/>
                      <a:t>[VALUE]</a:t>
                    </a:fld>
                    <a:endParaRPr lang="en-US" baseline="0"/>
                  </a:p>
                </c:rich>
              </c:tx>
              <c:dLblPos val="bestFi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EA-4DA1-A1FD-2781D89A71F0}"/>
                </c:ext>
              </c:extLst>
            </c:dLbl>
            <c:dLbl>
              <c:idx val="3"/>
              <c:layout>
                <c:manualLayout>
                  <c:x val="1.8064664649615696E-2"/>
                  <c:y val="-9.8202614379084965E-2"/>
                </c:manualLayout>
              </c:layout>
              <c:tx>
                <c:rich>
                  <a:bodyPr/>
                  <a:lstStyle/>
                  <a:p>
                    <a:fld id="{AD698678-015E-7543-A673-8DFBB66301C9}" type="CELLRANGE">
                      <a:rPr lang="en-US" baseline="0" dirty="0"/>
                      <a:pPr/>
                      <a:t>[CELLRANGE]</a:t>
                    </a:fld>
                    <a:r>
                      <a:rPr lang="en-US" baseline="0" dirty="0"/>
                      <a:t>, </a:t>
                    </a:r>
                    <a:fld id="{E56412BD-BB57-A94D-9214-09985CA323B1}" type="VALUE">
                      <a:rPr lang="en-US" baseline="0" dirty="0"/>
                      <a:pPr/>
                      <a:t>[VALUE]</a:t>
                    </a:fld>
                    <a:endParaRPr lang="en-US" baseline="0" dirty="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2EA-4DA1-A1FD-2781D89A71F0}"/>
                </c:ext>
              </c:extLst>
            </c:dLbl>
            <c:dLbl>
              <c:idx val="4"/>
              <c:tx>
                <c:rich>
                  <a:bodyPr/>
                  <a:lstStyle/>
                  <a:p>
                    <a:fld id="{0AEF3DBA-E418-194F-96B2-B4D242FB28BF}" type="CELLRANGE">
                      <a:rPr lang="en-US"/>
                      <a:pPr/>
                      <a:t>[CELLRANGE]</a:t>
                    </a:fld>
                    <a:r>
                      <a:rPr lang="en-US" baseline="0"/>
                      <a:t>, </a:t>
                    </a:r>
                    <a:fld id="{5FD41DC9-C25D-154A-A9C8-030E2F48BE10}" type="VALUE">
                      <a:rPr lang="en-US" baseline="0"/>
                      <a:pPr/>
                      <a:t>[VALUE]</a:t>
                    </a:fld>
                    <a:endParaRPr lang="en-US" baseline="0"/>
                  </a:p>
                </c:rich>
              </c:tx>
              <c:dLblPos val="bestFi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2EA-4DA1-A1FD-2781D89A71F0}"/>
                </c:ext>
              </c:extLst>
            </c:dLbl>
            <c:dLbl>
              <c:idx val="5"/>
              <c:tx>
                <c:rich>
                  <a:bodyPr/>
                  <a:lstStyle/>
                  <a:p>
                    <a:fld id="{FDD541AA-27BD-2A41-A734-7C9F6C5B72E0}" type="CELLRANGE">
                      <a:rPr lang="en-US"/>
                      <a:pPr/>
                      <a:t>[CELLRANGE]</a:t>
                    </a:fld>
                    <a:r>
                      <a:rPr lang="en-US" baseline="0"/>
                      <a:t>, </a:t>
                    </a:r>
                    <a:fld id="{F8478C7E-95BB-BA41-96C3-436EA4D673EB}" type="VALUE">
                      <a:rPr lang="en-US" baseline="0"/>
                      <a:pPr/>
                      <a:t>[VALUE]</a:t>
                    </a:fld>
                    <a:endParaRPr lang="en-US" baseline="0"/>
                  </a:p>
                </c:rich>
              </c:tx>
              <c:dLblPos val="bestFi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2EA-4DA1-A1FD-2781D89A71F0}"/>
                </c:ext>
              </c:extLst>
            </c:dLbl>
            <c:dLbl>
              <c:idx val="6"/>
              <c:tx>
                <c:rich>
                  <a:bodyPr/>
                  <a:lstStyle/>
                  <a:p>
                    <a:fld id="{820993C3-F4C5-B146-9A58-B9789862856B}" type="CELLRANGE">
                      <a:rPr lang="en-US"/>
                      <a:pPr/>
                      <a:t>[CELLRANGE]</a:t>
                    </a:fld>
                    <a:r>
                      <a:rPr lang="en-US" baseline="0"/>
                      <a:t>, </a:t>
                    </a:r>
                    <a:fld id="{8A9A921A-CCBE-434A-829E-A5356F0D0CE4}" type="VALUE">
                      <a:rPr lang="en-US" baseline="0"/>
                      <a:pPr/>
                      <a:t>[VALUE]</a:t>
                    </a:fld>
                    <a:endParaRPr lang="en-US" baseline="0"/>
                  </a:p>
                </c:rich>
              </c:tx>
              <c:dLblPos val="bestFit"/>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2EA-4DA1-A1FD-2781D89A71F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'Tot Pop by Dist'!$D$10:$D$16</c:f>
              <c:strCache>
                <c:ptCount val="7"/>
                <c:pt idx="0">
                  <c:v> District 1 </c:v>
                </c:pt>
                <c:pt idx="1">
                  <c:v> District 2 </c:v>
                </c:pt>
                <c:pt idx="2">
                  <c:v> District 3 </c:v>
                </c:pt>
                <c:pt idx="3">
                  <c:v> District 4 </c:v>
                </c:pt>
                <c:pt idx="4">
                  <c:v> District 5 </c:v>
                </c:pt>
                <c:pt idx="5">
                  <c:v>District 6</c:v>
                </c:pt>
                <c:pt idx="6">
                  <c:v>District 7</c:v>
                </c:pt>
              </c:strCache>
            </c:strRef>
          </c:cat>
          <c:val>
            <c:numRef>
              <c:f>'Tot Pop by Dist'!$E$10:$E$16</c:f>
              <c:numCache>
                <c:formatCode>#,##0</c:formatCode>
                <c:ptCount val="7"/>
                <c:pt idx="0">
                  <c:v>147237</c:v>
                </c:pt>
                <c:pt idx="1">
                  <c:v>152150</c:v>
                </c:pt>
                <c:pt idx="2">
                  <c:v>157122</c:v>
                </c:pt>
                <c:pt idx="3">
                  <c:v>139824</c:v>
                </c:pt>
                <c:pt idx="4">
                  <c:v>148791</c:v>
                </c:pt>
                <c:pt idx="5">
                  <c:v>145562</c:v>
                </c:pt>
                <c:pt idx="6">
                  <c:v>148251</c:v>
                </c:pt>
              </c:numCache>
            </c:numRef>
          </c:val>
          <c:extLst>
            <c:ext xmlns:c15="http://schemas.microsoft.com/office/drawing/2012/chart" uri="{02D57815-91ED-43cb-92C2-25804820EDAC}">
              <c15:datalabelsRange>
                <c15:f>'Tot Pop by Dist'!$D$10:$D$16</c15:f>
                <c15:dlblRangeCache>
                  <c:ptCount val="7"/>
                  <c:pt idx="0">
                    <c:v> District 1 </c:v>
                  </c:pt>
                  <c:pt idx="1">
                    <c:v> District 2 </c:v>
                  </c:pt>
                  <c:pt idx="2">
                    <c:v> District 3 </c:v>
                  </c:pt>
                  <c:pt idx="3">
                    <c:v> District 4 </c:v>
                  </c:pt>
                  <c:pt idx="4">
                    <c:v> District 5 </c:v>
                  </c:pt>
                  <c:pt idx="5">
                    <c:v>District 6</c:v>
                  </c:pt>
                  <c:pt idx="6">
                    <c:v>District 7</c:v>
                  </c:pt>
                </c15:dlblRangeCache>
              </c15:datalabelsRange>
            </c:ext>
            <c:ext xmlns:c16="http://schemas.microsoft.com/office/drawing/2014/chart" uri="{C3380CC4-5D6E-409C-BE32-E72D297353CC}">
              <c16:uniqueId val="{0000000E-B2EA-4DA1-A1FD-2781D89A71F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 Density'!$B$1:$I$1</c:f>
              <c:strCache>
                <c:ptCount val="8"/>
                <c:pt idx="0">
                  <c:v>District 1</c:v>
                </c:pt>
                <c:pt idx="1">
                  <c:v>District 2</c:v>
                </c:pt>
                <c:pt idx="2">
                  <c:v>District 3</c:v>
                </c:pt>
                <c:pt idx="3">
                  <c:v>District 4</c:v>
                </c:pt>
                <c:pt idx="4">
                  <c:v>District 5</c:v>
                </c:pt>
                <c:pt idx="5">
                  <c:v>District 6</c:v>
                </c:pt>
                <c:pt idx="6">
                  <c:v>District 7</c:v>
                </c:pt>
                <c:pt idx="7">
                  <c:v>County</c:v>
                </c:pt>
              </c:strCache>
            </c:strRef>
          </c:cat>
          <c:val>
            <c:numRef>
              <c:f>'Pop Density'!$B$2:$I$2</c:f>
              <c:numCache>
                <c:formatCode>General</c:formatCode>
                <c:ptCount val="8"/>
                <c:pt idx="0">
                  <c:v>2367.1558462274684</c:v>
                </c:pt>
                <c:pt idx="1">
                  <c:v>817.58100737888992</c:v>
                </c:pt>
                <c:pt idx="2">
                  <c:v>4717.1573000297349</c:v>
                </c:pt>
                <c:pt idx="3">
                  <c:v>7014.8148148148148</c:v>
                </c:pt>
                <c:pt idx="4">
                  <c:v>3281.2472647702407</c:v>
                </c:pt>
                <c:pt idx="5">
                  <c:v>5982.9726418946511</c:v>
                </c:pt>
                <c:pt idx="6">
                  <c:v>1120.931630353118</c:v>
                </c:pt>
                <c:pt idx="7">
                  <c:v>2066.8817077020203</c:v>
                </c:pt>
              </c:numCache>
            </c:numRef>
          </c:val>
          <c:extLst>
            <c:ext xmlns:c16="http://schemas.microsoft.com/office/drawing/2014/chart" uri="{C3380CC4-5D6E-409C-BE32-E72D297353CC}">
              <c16:uniqueId val="{00000000-1907-4D37-B72A-3638FDEB2EFE}"/>
            </c:ext>
          </c:extLst>
        </c:ser>
        <c:dLbls>
          <c:showLegendKey val="0"/>
          <c:showVal val="0"/>
          <c:showCatName val="0"/>
          <c:showSerName val="0"/>
          <c:showPercent val="0"/>
          <c:showBubbleSize val="0"/>
        </c:dLbls>
        <c:gapWidth val="75"/>
        <c:overlap val="-27"/>
        <c:axId val="2081772064"/>
        <c:axId val="2081772480"/>
      </c:barChart>
      <c:catAx>
        <c:axId val="208177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081772480"/>
        <c:crosses val="autoZero"/>
        <c:auto val="1"/>
        <c:lblAlgn val="ctr"/>
        <c:lblOffset val="100"/>
        <c:noMultiLvlLbl val="0"/>
      </c:catAx>
      <c:valAx>
        <c:axId val="2081772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50000"/>
                      </a:schemeClr>
                    </a:solidFill>
                    <a:latin typeface="+mn-lt"/>
                    <a:ea typeface="+mn-ea"/>
                    <a:cs typeface="+mn-cs"/>
                  </a:defRPr>
                </a:pPr>
                <a:r>
                  <a:rPr lang="en-US" sz="2400" baseline="0" dirty="0">
                    <a:solidFill>
                      <a:schemeClr val="tx1">
                        <a:lumMod val="50000"/>
                      </a:schemeClr>
                    </a:solidFill>
                  </a:rPr>
                  <a:t>Population per Square Mile</a:t>
                </a:r>
              </a:p>
            </c:rich>
          </c:tx>
          <c:layout>
            <c:manualLayout>
              <c:xMode val="edge"/>
              <c:yMode val="edge"/>
              <c:x val="0"/>
              <c:y val="0.20195300755546458"/>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081772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'1960-2020'!$L$6</c:f>
              <c:strCache>
                <c:ptCount val="1"/>
                <c:pt idx="0">
                  <c:v>White, not Hispanic</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01-417A-8FDF-4A107AE16B9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8F-4B13-81EB-8764664D6BB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'1960-2020'!$M$3:$S$3</c:f>
              <c:numCache>
                <c:formatCode>General</c:formatCode>
                <c:ptCount val="7"/>
                <c:pt idx="0">
                  <c:v>1960</c:v>
                </c:pt>
                <c:pt idx="1">
                  <c:v>1970</c:v>
                </c:pt>
                <c:pt idx="2">
                  <c:v>1980</c:v>
                </c:pt>
                <c:pt idx="3">
                  <c:v>1990</c:v>
                </c:pt>
                <c:pt idx="4">
                  <c:v>2000</c:v>
                </c:pt>
                <c:pt idx="5">
                  <c:v>2010</c:v>
                </c:pt>
                <c:pt idx="6">
                  <c:v>2020</c:v>
                </c:pt>
              </c:numCache>
            </c:numRef>
          </c:cat>
          <c:val>
            <c:numRef>
              <c:f>'1960-2020'!$M$6:$S$6</c:f>
              <c:numCache>
                <c:formatCode>0.0%</c:formatCode>
                <c:ptCount val="7"/>
                <c:pt idx="0">
                  <c:v>0.961305612915337</c:v>
                </c:pt>
                <c:pt idx="1">
                  <c:v>0.91431861348982135</c:v>
                </c:pt>
                <c:pt idx="2">
                  <c:v>0.82544430302580252</c:v>
                </c:pt>
                <c:pt idx="3">
                  <c:v>0.72448274632212595</c:v>
                </c:pt>
                <c:pt idx="4">
                  <c:v>0.59463371123077924</c:v>
                </c:pt>
                <c:pt idx="5">
                  <c:v>0.49266961453090574</c:v>
                </c:pt>
                <c:pt idx="6">
                  <c:v>0.40579590061211174</c:v>
                </c:pt>
              </c:numCache>
            </c:numRef>
          </c:val>
          <c:extLst>
            <c:ext xmlns:c16="http://schemas.microsoft.com/office/drawing/2014/chart" uri="{C3380CC4-5D6E-409C-BE32-E72D297353CC}">
              <c16:uniqueId val="{00000000-CA8F-4B13-81EB-8764664D6BB3}"/>
            </c:ext>
          </c:extLst>
        </c:ser>
        <c:ser>
          <c:idx val="1"/>
          <c:order val="1"/>
          <c:tx>
            <c:strRef>
              <c:f>'1960-2020'!$L$5</c:f>
              <c:strCache>
                <c:ptCount val="1"/>
                <c:pt idx="0">
                  <c:v>Hispanic or Latino</c:v>
                </c:pt>
              </c:strCache>
            </c:strRef>
          </c:tx>
          <c:spPr>
            <a:solidFill>
              <a:schemeClr val="accent5"/>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A8F-4B13-81EB-8764664D6BB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'1960-2020'!$M$3:$S$3</c:f>
              <c:numCache>
                <c:formatCode>General</c:formatCode>
                <c:ptCount val="7"/>
                <c:pt idx="0">
                  <c:v>1960</c:v>
                </c:pt>
                <c:pt idx="1">
                  <c:v>1970</c:v>
                </c:pt>
                <c:pt idx="2">
                  <c:v>1980</c:v>
                </c:pt>
                <c:pt idx="3">
                  <c:v>1990</c:v>
                </c:pt>
                <c:pt idx="4">
                  <c:v>2000</c:v>
                </c:pt>
                <c:pt idx="5">
                  <c:v>2010</c:v>
                </c:pt>
                <c:pt idx="6">
                  <c:v>2020</c:v>
                </c:pt>
              </c:numCache>
            </c:numRef>
          </c:cat>
          <c:val>
            <c:numRef>
              <c:f>'1960-2020'!$M$5:$S$5</c:f>
              <c:numCache>
                <c:formatCode>0.0%</c:formatCode>
                <c:ptCount val="7"/>
                <c:pt idx="0" formatCode="#,##0">
                  <c:v>0</c:v>
                </c:pt>
                <c:pt idx="1">
                  <c:v>3.0450891243264749E-2</c:v>
                </c:pt>
                <c:pt idx="2">
                  <c:v>3.9357364524490852E-2</c:v>
                </c:pt>
                <c:pt idx="3">
                  <c:v>7.3556161140884008E-2</c:v>
                </c:pt>
                <c:pt idx="4">
                  <c:v>0.11519440859870314</c:v>
                </c:pt>
                <c:pt idx="5">
                  <c:v>0.17020159974973681</c:v>
                </c:pt>
                <c:pt idx="6">
                  <c:v>0.20470481450688802</c:v>
                </c:pt>
              </c:numCache>
            </c:numRef>
          </c:val>
          <c:extLst>
            <c:ext xmlns:c16="http://schemas.microsoft.com/office/drawing/2014/chart" uri="{C3380CC4-5D6E-409C-BE32-E72D297353CC}">
              <c16:uniqueId val="{00000001-CA8F-4B13-81EB-8764664D6BB3}"/>
            </c:ext>
          </c:extLst>
        </c:ser>
        <c:ser>
          <c:idx val="2"/>
          <c:order val="2"/>
          <c:tx>
            <c:strRef>
              <c:f>'1960-2020'!$L$7</c:f>
              <c:strCache>
                <c:ptCount val="1"/>
                <c:pt idx="0">
                  <c:v>Black or African American, not Hispanic</c:v>
                </c:pt>
              </c:strCache>
            </c:strRef>
          </c:tx>
          <c:spPr>
            <a:solidFill>
              <a:srgbClr val="FFC000"/>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A8F-4B13-81EB-8764664D6BB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'1960-2020'!$M$3:$S$3</c:f>
              <c:numCache>
                <c:formatCode>General</c:formatCode>
                <c:ptCount val="7"/>
                <c:pt idx="0">
                  <c:v>1960</c:v>
                </c:pt>
                <c:pt idx="1">
                  <c:v>1970</c:v>
                </c:pt>
                <c:pt idx="2">
                  <c:v>1980</c:v>
                </c:pt>
                <c:pt idx="3">
                  <c:v>1990</c:v>
                </c:pt>
                <c:pt idx="4">
                  <c:v>2000</c:v>
                </c:pt>
                <c:pt idx="5">
                  <c:v>2010</c:v>
                </c:pt>
                <c:pt idx="6">
                  <c:v>2020</c:v>
                </c:pt>
              </c:numCache>
            </c:numRef>
          </c:cat>
          <c:val>
            <c:numRef>
              <c:f>'1960-2020'!$M$7:$S$7</c:f>
              <c:numCache>
                <c:formatCode>0.0%</c:formatCode>
                <c:ptCount val="7"/>
                <c:pt idx="0">
                  <c:v>3.3810657968837997E-2</c:v>
                </c:pt>
                <c:pt idx="1">
                  <c:v>4.1221555099472271E-2</c:v>
                </c:pt>
                <c:pt idx="2">
                  <c:v>8.6066387705443198E-2</c:v>
                </c:pt>
                <c:pt idx="3">
                  <c:v>0.11780821555902234</c:v>
                </c:pt>
                <c:pt idx="4">
                  <c:v>0.14813343241643298</c:v>
                </c:pt>
                <c:pt idx="5">
                  <c:v>0.16638488048183894</c:v>
                </c:pt>
                <c:pt idx="6">
                  <c:v>0.18145285440290151</c:v>
                </c:pt>
              </c:numCache>
            </c:numRef>
          </c:val>
          <c:extLst>
            <c:ext xmlns:c16="http://schemas.microsoft.com/office/drawing/2014/chart" uri="{C3380CC4-5D6E-409C-BE32-E72D297353CC}">
              <c16:uniqueId val="{00000002-CA8F-4B13-81EB-8764664D6BB3}"/>
            </c:ext>
          </c:extLst>
        </c:ser>
        <c:ser>
          <c:idx val="3"/>
          <c:order val="3"/>
          <c:tx>
            <c:strRef>
              <c:f>'1960-2020'!$L$8</c:f>
              <c:strCache>
                <c:ptCount val="1"/>
                <c:pt idx="0">
                  <c:v>Asian &amp; Pacific Islander, not Hispanic</c:v>
                </c:pt>
              </c:strCache>
            </c:strRef>
          </c:tx>
          <c:spPr>
            <a:solidFill>
              <a:srgbClr val="7030A0"/>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A8F-4B13-81EB-8764664D6BB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'1960-2020'!$M$3:$S$3</c:f>
              <c:numCache>
                <c:formatCode>General</c:formatCode>
                <c:ptCount val="7"/>
                <c:pt idx="0">
                  <c:v>1960</c:v>
                </c:pt>
                <c:pt idx="1">
                  <c:v>1970</c:v>
                </c:pt>
                <c:pt idx="2">
                  <c:v>1980</c:v>
                </c:pt>
                <c:pt idx="3">
                  <c:v>1990</c:v>
                </c:pt>
                <c:pt idx="4">
                  <c:v>2000</c:v>
                </c:pt>
                <c:pt idx="5">
                  <c:v>2010</c:v>
                </c:pt>
                <c:pt idx="6">
                  <c:v>2020</c:v>
                </c:pt>
              </c:numCache>
            </c:numRef>
          </c:cat>
          <c:val>
            <c:numRef>
              <c:f>'1960-2020'!$M$8:$S$8</c:f>
              <c:numCache>
                <c:formatCode>0.0%</c:formatCode>
                <c:ptCount val="7"/>
                <c:pt idx="0">
                  <c:v>4.1445701145109816E-3</c:v>
                </c:pt>
                <c:pt idx="1">
                  <c:v>8.6704704777461755E-3</c:v>
                </c:pt>
                <c:pt idx="2">
                  <c:v>4.174920085035394E-2</c:v>
                </c:pt>
                <c:pt idx="3">
                  <c:v>8.054138095470835E-2</c:v>
                </c:pt>
                <c:pt idx="4">
                  <c:v>0.11293641315362499</c:v>
                </c:pt>
                <c:pt idx="5">
                  <c:v>0.13902778106499741</c:v>
                </c:pt>
                <c:pt idx="6">
                  <c:v>0.15339231927356339</c:v>
                </c:pt>
              </c:numCache>
            </c:numRef>
          </c:val>
          <c:extLst>
            <c:ext xmlns:c16="http://schemas.microsoft.com/office/drawing/2014/chart" uri="{C3380CC4-5D6E-409C-BE32-E72D297353CC}">
              <c16:uniqueId val="{00000003-CA8F-4B13-81EB-8764664D6BB3}"/>
            </c:ext>
          </c:extLst>
        </c:ser>
        <c:ser>
          <c:idx val="4"/>
          <c:order val="4"/>
          <c:tx>
            <c:strRef>
              <c:f>'1960-2020'!$L$9</c:f>
              <c:strCache>
                <c:ptCount val="1"/>
                <c:pt idx="0">
                  <c:v>Other race, not Hispanic</c:v>
                </c:pt>
              </c:strCache>
            </c:strRef>
          </c:tx>
          <c:spPr>
            <a:solidFill>
              <a:schemeClr val="accent6"/>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A8F-4B13-81EB-8764664D6BB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'1960-2020'!$M$3:$S$3</c:f>
              <c:numCache>
                <c:formatCode>General</c:formatCode>
                <c:ptCount val="7"/>
                <c:pt idx="0">
                  <c:v>1960</c:v>
                </c:pt>
                <c:pt idx="1">
                  <c:v>1970</c:v>
                </c:pt>
                <c:pt idx="2">
                  <c:v>1980</c:v>
                </c:pt>
                <c:pt idx="3">
                  <c:v>1990</c:v>
                </c:pt>
                <c:pt idx="4">
                  <c:v>2000</c:v>
                </c:pt>
                <c:pt idx="5">
                  <c:v>2010</c:v>
                </c:pt>
                <c:pt idx="6">
                  <c:v>2020</c:v>
                </c:pt>
              </c:numCache>
            </c:numRef>
          </c:cat>
          <c:val>
            <c:numRef>
              <c:f>'1960-2020'!$M$9:$S$9</c:f>
              <c:numCache>
                <c:formatCode>0.0%</c:formatCode>
                <c:ptCount val="7"/>
                <c:pt idx="0">
                  <c:v>7.3915900131406049E-4</c:v>
                </c:pt>
                <c:pt idx="1">
                  <c:v>5.3384696896954719E-3</c:v>
                </c:pt>
                <c:pt idx="2">
                  <c:v>7.3827438939095382E-3</c:v>
                </c:pt>
                <c:pt idx="3">
                  <c:v>3.6114960232594084E-3</c:v>
                </c:pt>
                <c:pt idx="4">
                  <c:v>2.9102034600459615E-2</c:v>
                </c:pt>
                <c:pt idx="5">
                  <c:v>3.1716124172521065E-2</c:v>
                </c:pt>
                <c:pt idx="6">
                  <c:v>5.4654111204535331E-2</c:v>
                </c:pt>
              </c:numCache>
            </c:numRef>
          </c:val>
          <c:extLst>
            <c:ext xmlns:c16="http://schemas.microsoft.com/office/drawing/2014/chart" uri="{C3380CC4-5D6E-409C-BE32-E72D297353CC}">
              <c16:uniqueId val="{00000004-CA8F-4B13-81EB-8764664D6BB3}"/>
            </c:ext>
          </c:extLst>
        </c:ser>
        <c:dLbls>
          <c:showLegendKey val="0"/>
          <c:showVal val="1"/>
          <c:showCatName val="0"/>
          <c:showSerName val="0"/>
          <c:showPercent val="0"/>
          <c:showBubbleSize val="0"/>
        </c:dLbls>
        <c:gapWidth val="75"/>
        <c:overlap val="100"/>
        <c:axId val="855817608"/>
        <c:axId val="855816040"/>
      </c:barChart>
      <c:catAx>
        <c:axId val="85581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855816040"/>
        <c:crosses val="autoZero"/>
        <c:auto val="1"/>
        <c:lblAlgn val="ctr"/>
        <c:lblOffset val="100"/>
        <c:noMultiLvlLbl val="0"/>
      </c:catAx>
      <c:valAx>
        <c:axId val="8558160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855817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2"/>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244094488189E-2"/>
          <c:y val="9.8356953245418738E-2"/>
          <c:w val="0.92096932997588499"/>
          <c:h val="0.72292099919262109"/>
        </c:manualLayout>
      </c:layout>
      <c:barChart>
        <c:barDir val="col"/>
        <c:grouping val="percentStacked"/>
        <c:varyColors val="0"/>
        <c:ser>
          <c:idx val="0"/>
          <c:order val="0"/>
          <c:tx>
            <c:strRef>
              <c:f>'Race - 5 Dist'!$A$21</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- 5 Dist'!$B$19:$G$19</c:f>
              <c:strCache>
                <c:ptCount val="6"/>
                <c:pt idx="0">
                  <c:v> District 1 </c:v>
                </c:pt>
                <c:pt idx="1">
                  <c:v> District 2 </c:v>
                </c:pt>
                <c:pt idx="2">
                  <c:v> District 3 </c:v>
                </c:pt>
                <c:pt idx="3">
                  <c:v> District 4 </c:v>
                </c:pt>
                <c:pt idx="4">
                  <c:v> District 5 </c:v>
                </c:pt>
                <c:pt idx="5">
                  <c:v> County </c:v>
                </c:pt>
              </c:strCache>
            </c:strRef>
          </c:cat>
          <c:val>
            <c:numRef>
              <c:f>'Race - 5 Dist'!$B$21:$G$21</c:f>
              <c:numCache>
                <c:formatCode>0%</c:formatCode>
                <c:ptCount val="6"/>
                <c:pt idx="0">
                  <c:v>0.75</c:v>
                </c:pt>
                <c:pt idx="1">
                  <c:v>0.46</c:v>
                </c:pt>
                <c:pt idx="2">
                  <c:v>0.52</c:v>
                </c:pt>
                <c:pt idx="3">
                  <c:v>0.44</c:v>
                </c:pt>
                <c:pt idx="4">
                  <c:v>0.36</c:v>
                </c:pt>
                <c:pt idx="5">
                  <c:v>0.49</c:v>
                </c:pt>
              </c:numCache>
            </c:numRef>
          </c:val>
          <c:extLst>
            <c:ext xmlns:c16="http://schemas.microsoft.com/office/drawing/2014/chart" uri="{C3380CC4-5D6E-409C-BE32-E72D297353CC}">
              <c16:uniqueId val="{00000000-67F6-44C9-94FD-5B681E96A2CA}"/>
            </c:ext>
          </c:extLst>
        </c:ser>
        <c:ser>
          <c:idx val="1"/>
          <c:order val="1"/>
          <c:tx>
            <c:strRef>
              <c:f>'Race - 5 Dist'!$A$22</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- 5 Dist'!$B$19:$G$19</c:f>
              <c:strCache>
                <c:ptCount val="6"/>
                <c:pt idx="0">
                  <c:v> District 1 </c:v>
                </c:pt>
                <c:pt idx="1">
                  <c:v> District 2 </c:v>
                </c:pt>
                <c:pt idx="2">
                  <c:v> District 3 </c:v>
                </c:pt>
                <c:pt idx="3">
                  <c:v> District 4 </c:v>
                </c:pt>
                <c:pt idx="4">
                  <c:v> District 5 </c:v>
                </c:pt>
                <c:pt idx="5">
                  <c:v> County </c:v>
                </c:pt>
              </c:strCache>
            </c:strRef>
          </c:cat>
          <c:val>
            <c:numRef>
              <c:f>'Race - 5 Dist'!$B$22:$G$22</c:f>
              <c:numCache>
                <c:formatCode>0%</c:formatCode>
                <c:ptCount val="6"/>
                <c:pt idx="0">
                  <c:v>0.05</c:v>
                </c:pt>
                <c:pt idx="1">
                  <c:v>0.17</c:v>
                </c:pt>
                <c:pt idx="2">
                  <c:v>0.1</c:v>
                </c:pt>
                <c:pt idx="3">
                  <c:v>0.19</c:v>
                </c:pt>
                <c:pt idx="4">
                  <c:v>0.32</c:v>
                </c:pt>
                <c:pt idx="5">
                  <c:v>0.17</c:v>
                </c:pt>
              </c:numCache>
            </c:numRef>
          </c:val>
          <c:extLst>
            <c:ext xmlns:c16="http://schemas.microsoft.com/office/drawing/2014/chart" uri="{C3380CC4-5D6E-409C-BE32-E72D297353CC}">
              <c16:uniqueId val="{00000001-67F6-44C9-94FD-5B681E96A2CA}"/>
            </c:ext>
          </c:extLst>
        </c:ser>
        <c:ser>
          <c:idx val="2"/>
          <c:order val="2"/>
          <c:tx>
            <c:strRef>
              <c:f>'Race - 5 Dist'!$A$23</c:f>
              <c:strCache>
                <c:ptCount val="1"/>
                <c:pt idx="0">
                  <c:v>Hispanic/Latino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- 5 Dist'!$B$19:$G$19</c:f>
              <c:strCache>
                <c:ptCount val="6"/>
                <c:pt idx="0">
                  <c:v> District 1 </c:v>
                </c:pt>
                <c:pt idx="1">
                  <c:v> District 2 </c:v>
                </c:pt>
                <c:pt idx="2">
                  <c:v> District 3 </c:v>
                </c:pt>
                <c:pt idx="3">
                  <c:v> District 4 </c:v>
                </c:pt>
                <c:pt idx="4">
                  <c:v> District 5 </c:v>
                </c:pt>
                <c:pt idx="5">
                  <c:v> County </c:v>
                </c:pt>
              </c:strCache>
            </c:strRef>
          </c:cat>
          <c:val>
            <c:numRef>
              <c:f>'Race - 5 Dist'!$B$23:$G$23</c:f>
              <c:numCache>
                <c:formatCode>0%</c:formatCode>
                <c:ptCount val="6"/>
                <c:pt idx="0">
                  <c:v>7.0000000000000007E-2</c:v>
                </c:pt>
                <c:pt idx="1">
                  <c:v>0.16</c:v>
                </c:pt>
                <c:pt idx="2">
                  <c:v>0.16</c:v>
                </c:pt>
                <c:pt idx="3">
                  <c:v>0.23</c:v>
                </c:pt>
                <c:pt idx="4">
                  <c:v>0.19</c:v>
                </c:pt>
                <c:pt idx="5">
                  <c:v>0.17</c:v>
                </c:pt>
              </c:numCache>
            </c:numRef>
          </c:val>
          <c:extLst>
            <c:ext xmlns:c16="http://schemas.microsoft.com/office/drawing/2014/chart" uri="{C3380CC4-5D6E-409C-BE32-E72D297353CC}">
              <c16:uniqueId val="{00000002-67F6-44C9-94FD-5B681E96A2CA}"/>
            </c:ext>
          </c:extLst>
        </c:ser>
        <c:ser>
          <c:idx val="3"/>
          <c:order val="3"/>
          <c:tx>
            <c:strRef>
              <c:f>'Race - 5 Dist'!$A$24</c:f>
              <c:strCache>
                <c:ptCount val="1"/>
                <c:pt idx="0">
                  <c:v>Asian or Pacific Islander</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- 5 Dist'!$B$19:$G$19</c:f>
              <c:strCache>
                <c:ptCount val="6"/>
                <c:pt idx="0">
                  <c:v> District 1 </c:v>
                </c:pt>
                <c:pt idx="1">
                  <c:v> District 2 </c:v>
                </c:pt>
                <c:pt idx="2">
                  <c:v> District 3 </c:v>
                </c:pt>
                <c:pt idx="3">
                  <c:v> District 4 </c:v>
                </c:pt>
                <c:pt idx="4">
                  <c:v> District 5 </c:v>
                </c:pt>
                <c:pt idx="5">
                  <c:v> County </c:v>
                </c:pt>
              </c:strCache>
            </c:strRef>
          </c:cat>
          <c:val>
            <c:numRef>
              <c:f>'Race - 5 Dist'!$B$24:$G$24</c:f>
              <c:numCache>
                <c:formatCode>0%</c:formatCode>
                <c:ptCount val="6"/>
                <c:pt idx="0">
                  <c:v>0.11</c:v>
                </c:pt>
                <c:pt idx="1">
                  <c:v>0.17</c:v>
                </c:pt>
                <c:pt idx="2">
                  <c:v>0.19</c:v>
                </c:pt>
                <c:pt idx="3">
                  <c:v>0.12</c:v>
                </c:pt>
                <c:pt idx="4">
                  <c:v>0.11</c:v>
                </c:pt>
                <c:pt idx="5">
                  <c:v>0.14000000000000001</c:v>
                </c:pt>
              </c:numCache>
            </c:numRef>
          </c:val>
          <c:extLst>
            <c:ext xmlns:c16="http://schemas.microsoft.com/office/drawing/2014/chart" uri="{C3380CC4-5D6E-409C-BE32-E72D297353CC}">
              <c16:uniqueId val="{00000003-67F6-44C9-94FD-5B681E96A2CA}"/>
            </c:ext>
          </c:extLst>
        </c:ser>
        <c:ser>
          <c:idx val="4"/>
          <c:order val="4"/>
          <c:tx>
            <c:strRef>
              <c:f>'Race - 5 Dist'!$A$25</c:f>
              <c:strCache>
                <c:ptCount val="1"/>
                <c:pt idx="0">
                  <c:v>Other</c:v>
                </c:pt>
              </c:strCache>
            </c:strRef>
          </c:tx>
          <c:spPr>
            <a:solidFill>
              <a:schemeClr val="accent6"/>
            </a:solidFill>
            <a:ln>
              <a:noFill/>
            </a:ln>
            <a:effectLst/>
          </c:spPr>
          <c:invertIfNegative val="0"/>
          <c:dLbls>
            <c:dLbl>
              <c:idx val="0"/>
              <c:layout>
                <c:manualLayout>
                  <c:x val="0"/>
                  <c:y val="-3.8839820908668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F6-44C9-94FD-5B681E96A2CA}"/>
                </c:ext>
              </c:extLst>
            </c:dLbl>
            <c:dLbl>
              <c:idx val="1"/>
              <c:layout>
                <c:manualLayout>
                  <c:x val="1.6920473773265651E-3"/>
                  <c:y val="-4.854977613583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F6-44C9-94FD-5B681E96A2CA}"/>
                </c:ext>
              </c:extLst>
            </c:dLbl>
            <c:dLbl>
              <c:idx val="2"/>
              <c:layout>
                <c:manualLayout>
                  <c:x val="-8.4602368866328254E-4"/>
                  <c:y val="-3.4955838817801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F6-44C9-94FD-5B681E96A2CA}"/>
                </c:ext>
              </c:extLst>
            </c:dLbl>
            <c:dLbl>
              <c:idx val="3"/>
              <c:layout>
                <c:manualLayout>
                  <c:x val="-2.5380710659898475E-3"/>
                  <c:y val="-3.4955838817801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F6-44C9-94FD-5B681E96A2CA}"/>
                </c:ext>
              </c:extLst>
            </c:dLbl>
            <c:dLbl>
              <c:idx val="4"/>
              <c:layout>
                <c:manualLayout>
                  <c:x val="0"/>
                  <c:y val="-4.0781811954101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F6-44C9-94FD-5B681E96A2CA}"/>
                </c:ext>
              </c:extLst>
            </c:dLbl>
            <c:dLbl>
              <c:idx val="5"/>
              <c:layout>
                <c:manualLayout>
                  <c:x val="0"/>
                  <c:y val="-3.8839820908668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F6-44C9-94FD-5B681E96A2C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- 5 Dist'!$B$19:$G$19</c:f>
              <c:strCache>
                <c:ptCount val="6"/>
                <c:pt idx="0">
                  <c:v> District 1 </c:v>
                </c:pt>
                <c:pt idx="1">
                  <c:v> District 2 </c:v>
                </c:pt>
                <c:pt idx="2">
                  <c:v> District 3 </c:v>
                </c:pt>
                <c:pt idx="3">
                  <c:v> District 4 </c:v>
                </c:pt>
                <c:pt idx="4">
                  <c:v> District 5 </c:v>
                </c:pt>
                <c:pt idx="5">
                  <c:v> County </c:v>
                </c:pt>
              </c:strCache>
            </c:strRef>
          </c:cat>
          <c:val>
            <c:numRef>
              <c:f>'Race - 5 Dist'!$B$25:$G$25</c:f>
              <c:numCache>
                <c:formatCode>0%</c:formatCode>
                <c:ptCount val="6"/>
                <c:pt idx="0">
                  <c:v>0.02</c:v>
                </c:pt>
                <c:pt idx="1">
                  <c:v>0.04</c:v>
                </c:pt>
                <c:pt idx="2">
                  <c:v>0.02</c:v>
                </c:pt>
                <c:pt idx="3">
                  <c:v>0.03</c:v>
                </c:pt>
                <c:pt idx="4">
                  <c:v>0.03</c:v>
                </c:pt>
                <c:pt idx="5">
                  <c:v>0.03</c:v>
                </c:pt>
              </c:numCache>
            </c:numRef>
          </c:val>
          <c:extLst>
            <c:ext xmlns:c16="http://schemas.microsoft.com/office/drawing/2014/chart" uri="{C3380CC4-5D6E-409C-BE32-E72D297353CC}">
              <c16:uniqueId val="{00000004-67F6-44C9-94FD-5B681E96A2CA}"/>
            </c:ext>
          </c:extLst>
        </c:ser>
        <c:dLbls>
          <c:showLegendKey val="0"/>
          <c:showVal val="0"/>
          <c:showCatName val="0"/>
          <c:showSerName val="0"/>
          <c:showPercent val="0"/>
          <c:showBubbleSize val="0"/>
        </c:dLbls>
        <c:gapWidth val="75"/>
        <c:overlap val="100"/>
        <c:axId val="786949584"/>
        <c:axId val="786950000"/>
      </c:barChart>
      <c:catAx>
        <c:axId val="78694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786950000"/>
        <c:crosses val="autoZero"/>
        <c:auto val="1"/>
        <c:lblAlgn val="ctr"/>
        <c:lblOffset val="100"/>
        <c:noMultiLvlLbl val="0"/>
      </c:catAx>
      <c:valAx>
        <c:axId val="786950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78694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'Race-Hisp'!$A$20</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'Race-Hisp'!$B$19:$I$19</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'Race-Hisp'!$B$20:$I$20</c:f>
              <c:numCache>
                <c:formatCode>0.0%</c:formatCode>
                <c:ptCount val="8"/>
                <c:pt idx="0">
                  <c:v>0.68650983510448327</c:v>
                </c:pt>
                <c:pt idx="1">
                  <c:v>0.35987286140323338</c:v>
                </c:pt>
                <c:pt idx="2">
                  <c:v>0.41183701256949784</c:v>
                </c:pt>
                <c:pt idx="3">
                  <c:v>0.4785568461809222</c:v>
                </c:pt>
                <c:pt idx="4">
                  <c:v>0.26780391189239294</c:v>
                </c:pt>
                <c:pt idx="5">
                  <c:v>0.34144810029824668</c:v>
                </c:pt>
                <c:pt idx="6">
                  <c:v>0.47689616343601704</c:v>
                </c:pt>
                <c:pt idx="7">
                  <c:v>0.43101060362082771</c:v>
                </c:pt>
              </c:numCache>
            </c:numRef>
          </c:val>
          <c:extLst>
            <c:ext xmlns:c16="http://schemas.microsoft.com/office/drawing/2014/chart" uri="{C3380CC4-5D6E-409C-BE32-E72D297353CC}">
              <c16:uniqueId val="{00000000-E9BA-4254-A250-22005F03E47C}"/>
            </c:ext>
          </c:extLst>
        </c:ser>
        <c:ser>
          <c:idx val="1"/>
          <c:order val="1"/>
          <c:tx>
            <c:strRef>
              <c:f>'Race-Hisp'!$A$21</c:f>
              <c:strCache>
                <c:ptCount val="1"/>
                <c:pt idx="0">
                  <c:v>Hispanic/Latino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'Race-Hisp'!$B$19:$I$19</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'Race-Hisp'!$B$21:$I$21</c:f>
              <c:numCache>
                <c:formatCode>0.0%</c:formatCode>
                <c:ptCount val="8"/>
                <c:pt idx="0">
                  <c:v>8.4813035303948195E-2</c:v>
                </c:pt>
                <c:pt idx="1">
                  <c:v>0.17217338983937633</c:v>
                </c:pt>
                <c:pt idx="2">
                  <c:v>0.20111196560723155</c:v>
                </c:pt>
                <c:pt idx="3">
                  <c:v>0.15947905667018655</c:v>
                </c:pt>
                <c:pt idx="4">
                  <c:v>0.18855908184564496</c:v>
                </c:pt>
                <c:pt idx="5">
                  <c:v>0.35176047446475978</c:v>
                </c:pt>
                <c:pt idx="6">
                  <c:v>0.21001903536287836</c:v>
                </c:pt>
                <c:pt idx="7">
                  <c:v>0.1953112695805227</c:v>
                </c:pt>
              </c:numCache>
            </c:numRef>
          </c:val>
          <c:extLst>
            <c:ext xmlns:c16="http://schemas.microsoft.com/office/drawing/2014/chart" uri="{C3380CC4-5D6E-409C-BE32-E72D297353CC}">
              <c16:uniqueId val="{00000001-E9BA-4254-A250-22005F03E47C}"/>
            </c:ext>
          </c:extLst>
        </c:ser>
        <c:ser>
          <c:idx val="2"/>
          <c:order val="2"/>
          <c:tx>
            <c:strRef>
              <c:f>'Race-Hisp'!$A$22</c:f>
              <c:strCache>
                <c:ptCount val="1"/>
                <c:pt idx="0">
                  <c:v>Black</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'Race-Hisp'!$B$19:$I$19</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'Race-Hisp'!$B$22:$I$22</c:f>
              <c:numCache>
                <c:formatCode>0.0%</c:formatCode>
                <c:ptCount val="8"/>
                <c:pt idx="0">
                  <c:v>4.6483419476134963E-2</c:v>
                </c:pt>
                <c:pt idx="1">
                  <c:v>0.18008031182964473</c:v>
                </c:pt>
                <c:pt idx="2">
                  <c:v>0.14184495518097809</c:v>
                </c:pt>
                <c:pt idx="3">
                  <c:v>0.22339317141851461</c:v>
                </c:pt>
                <c:pt idx="4">
                  <c:v>0.37665135075657041</c:v>
                </c:pt>
                <c:pt idx="5">
                  <c:v>0.15276782484661111</c:v>
                </c:pt>
                <c:pt idx="6">
                  <c:v>0.13875707123515377</c:v>
                </c:pt>
                <c:pt idx="7">
                  <c:v>0.17967071409549462</c:v>
                </c:pt>
              </c:numCache>
            </c:numRef>
          </c:val>
          <c:extLst>
            <c:ext xmlns:c16="http://schemas.microsoft.com/office/drawing/2014/chart" uri="{C3380CC4-5D6E-409C-BE32-E72D297353CC}">
              <c16:uniqueId val="{00000002-E9BA-4254-A250-22005F03E47C}"/>
            </c:ext>
          </c:extLst>
        </c:ser>
        <c:ser>
          <c:idx val="3"/>
          <c:order val="3"/>
          <c:tx>
            <c:strRef>
              <c:f>'Race-Hisp'!$A$23</c:f>
              <c:strCache>
                <c:ptCount val="1"/>
                <c:pt idx="0">
                  <c:v>Asian or Pacific Islander</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'Race-Hisp'!$B$19:$I$19</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'Race-Hisp'!$B$23:$I$23</c:f>
              <c:numCache>
                <c:formatCode>0.0%</c:formatCode>
                <c:ptCount val="8"/>
                <c:pt idx="0">
                  <c:v>0.14156620416854787</c:v>
                </c:pt>
                <c:pt idx="1">
                  <c:v>0.24326374718777796</c:v>
                </c:pt>
                <c:pt idx="2">
                  <c:v>0.19606273402337396</c:v>
                </c:pt>
                <c:pt idx="3">
                  <c:v>8.8398451249560014E-2</c:v>
                </c:pt>
                <c:pt idx="4">
                  <c:v>0.13237481077404253</c:v>
                </c:pt>
                <c:pt idx="5">
                  <c:v>0.11085631607324448</c:v>
                </c:pt>
                <c:pt idx="6">
                  <c:v>0.12350867315477626</c:v>
                </c:pt>
                <c:pt idx="7">
                  <c:v>0.14926965879230017</c:v>
                </c:pt>
              </c:numCache>
            </c:numRef>
          </c:val>
          <c:extLst>
            <c:ext xmlns:c16="http://schemas.microsoft.com/office/drawing/2014/chart" uri="{C3380CC4-5D6E-409C-BE32-E72D297353CC}">
              <c16:uniqueId val="{00000003-E9BA-4254-A250-22005F03E47C}"/>
            </c:ext>
          </c:extLst>
        </c:ser>
        <c:ser>
          <c:idx val="4"/>
          <c:order val="4"/>
          <c:tx>
            <c:strRef>
              <c:f>'Race-Hisp'!$A$24</c:f>
              <c:strCache>
                <c:ptCount val="1"/>
                <c:pt idx="0">
                  <c:v>Other race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'Race-Hisp'!$B$19:$I$19</c:f>
              <c:strCache>
                <c:ptCount val="8"/>
                <c:pt idx="0">
                  <c:v> District 1 </c:v>
                </c:pt>
                <c:pt idx="1">
                  <c:v> District 2 </c:v>
                </c:pt>
                <c:pt idx="2">
                  <c:v> District 3 </c:v>
                </c:pt>
                <c:pt idx="3">
                  <c:v> District 4 </c:v>
                </c:pt>
                <c:pt idx="4">
                  <c:v> District 5 </c:v>
                </c:pt>
                <c:pt idx="5">
                  <c:v>District 6</c:v>
                </c:pt>
                <c:pt idx="6">
                  <c:v> District 7</c:v>
                </c:pt>
                <c:pt idx="7">
                  <c:v> County </c:v>
                </c:pt>
              </c:strCache>
            </c:strRef>
          </c:cat>
          <c:val>
            <c:numRef>
              <c:f>'Race-Hisp'!$B$24:$I$24</c:f>
              <c:numCache>
                <c:formatCode>0.0%</c:formatCode>
                <c:ptCount val="8"/>
                <c:pt idx="0">
                  <c:v>4.0627505946885717E-2</c:v>
                </c:pt>
                <c:pt idx="1">
                  <c:v>4.460968973996756E-2</c:v>
                </c:pt>
                <c:pt idx="2">
                  <c:v>4.9143332618918546E-2</c:v>
                </c:pt>
                <c:pt idx="3">
                  <c:v>5.0172474480816617E-2</c:v>
                </c:pt>
                <c:pt idx="4">
                  <c:v>3.4610844731349157E-2</c:v>
                </c:pt>
                <c:pt idx="5">
                  <c:v>4.316728431713792E-2</c:v>
                </c:pt>
                <c:pt idx="6">
                  <c:v>5.0819056811174559E-2</c:v>
                </c:pt>
                <c:pt idx="7">
                  <c:v>4.4737753910854751E-2</c:v>
                </c:pt>
              </c:numCache>
            </c:numRef>
          </c:val>
          <c:extLst>
            <c:ext xmlns:c16="http://schemas.microsoft.com/office/drawing/2014/chart" uri="{C3380CC4-5D6E-409C-BE32-E72D297353CC}">
              <c16:uniqueId val="{00000004-E9BA-4254-A250-22005F03E47C}"/>
            </c:ext>
          </c:extLst>
        </c:ser>
        <c:dLbls>
          <c:showLegendKey val="0"/>
          <c:showVal val="0"/>
          <c:showCatName val="0"/>
          <c:showSerName val="0"/>
          <c:showPercent val="0"/>
          <c:showBubbleSize val="0"/>
        </c:dLbls>
        <c:gapWidth val="75"/>
        <c:overlap val="100"/>
        <c:axId val="1716486079"/>
        <c:axId val="1716491903"/>
      </c:barChart>
      <c:catAx>
        <c:axId val="171648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1716491903"/>
        <c:crosses val="autoZero"/>
        <c:auto val="1"/>
        <c:lblAlgn val="ctr"/>
        <c:lblOffset val="100"/>
        <c:noMultiLvlLbl val="0"/>
      </c:catAx>
      <c:valAx>
        <c:axId val="17164919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1716486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aseline="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1980</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Montgomery County</c:v>
                </c:pt>
                <c:pt idx="1">
                  <c:v>Maryland</c:v>
                </c:pt>
                <c:pt idx="2">
                  <c:v>Washington Region</c:v>
                </c:pt>
                <c:pt idx="3">
                  <c:v>United States</c:v>
                </c:pt>
              </c:strCache>
            </c:strRef>
          </c:cat>
          <c:val>
            <c:numRef>
              <c:f>Sheet1!$B$2:$B$5</c:f>
              <c:numCache>
                <c:formatCode>0%</c:formatCode>
                <c:ptCount val="4"/>
                <c:pt idx="0">
                  <c:v>0.12</c:v>
                </c:pt>
                <c:pt idx="1">
                  <c:v>0.05</c:v>
                </c:pt>
                <c:pt idx="2">
                  <c:v>0.08</c:v>
                </c:pt>
                <c:pt idx="3">
                  <c:v>0.06</c:v>
                </c:pt>
              </c:numCache>
            </c:numRef>
          </c:val>
          <c:extLst>
            <c:ext xmlns:c16="http://schemas.microsoft.com/office/drawing/2014/chart" uri="{C3380CC4-5D6E-409C-BE32-E72D297353CC}">
              <c16:uniqueId val="{00000000-F318-4401-8D5E-9E793312067C}"/>
            </c:ext>
          </c:extLst>
        </c:ser>
        <c:ser>
          <c:idx val="1"/>
          <c:order val="1"/>
          <c:tx>
            <c:strRef>
              <c:f>Sheet1!$C$1</c:f>
              <c:strCache>
                <c:ptCount val="1"/>
                <c:pt idx="0">
                  <c:v>1990</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Montgomery County</c:v>
                </c:pt>
                <c:pt idx="1">
                  <c:v>Maryland</c:v>
                </c:pt>
                <c:pt idx="2">
                  <c:v>Washington Region</c:v>
                </c:pt>
                <c:pt idx="3">
                  <c:v>United States</c:v>
                </c:pt>
              </c:strCache>
            </c:strRef>
          </c:cat>
          <c:val>
            <c:numRef>
              <c:f>Sheet1!$C$2:$C$5</c:f>
              <c:numCache>
                <c:formatCode>0%</c:formatCode>
                <c:ptCount val="4"/>
                <c:pt idx="0">
                  <c:v>0.19</c:v>
                </c:pt>
                <c:pt idx="1">
                  <c:v>7.0000000000000007E-2</c:v>
                </c:pt>
                <c:pt idx="2">
                  <c:v>0.12</c:v>
                </c:pt>
                <c:pt idx="3">
                  <c:v>0.09</c:v>
                </c:pt>
              </c:numCache>
            </c:numRef>
          </c:val>
          <c:extLst>
            <c:ext xmlns:c16="http://schemas.microsoft.com/office/drawing/2014/chart" uri="{C3380CC4-5D6E-409C-BE32-E72D297353CC}">
              <c16:uniqueId val="{00000001-F318-4401-8D5E-9E793312067C}"/>
            </c:ext>
          </c:extLst>
        </c:ser>
        <c:ser>
          <c:idx val="2"/>
          <c:order val="2"/>
          <c:tx>
            <c:strRef>
              <c:f>Sheet1!$D$1</c:f>
              <c:strCache>
                <c:ptCount val="1"/>
                <c:pt idx="0">
                  <c:v>2000</c:v>
                </c:pt>
              </c:strCache>
            </c:strRef>
          </c:tx>
          <c:spPr>
            <a:solidFill>
              <a:srgbClr val="0080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Montgomery County</c:v>
                </c:pt>
                <c:pt idx="1">
                  <c:v>Maryland</c:v>
                </c:pt>
                <c:pt idx="2">
                  <c:v>Washington Region</c:v>
                </c:pt>
                <c:pt idx="3">
                  <c:v>United States</c:v>
                </c:pt>
              </c:strCache>
            </c:strRef>
          </c:cat>
          <c:val>
            <c:numRef>
              <c:f>Sheet1!$D$2:$D$5</c:f>
              <c:numCache>
                <c:formatCode>0%</c:formatCode>
                <c:ptCount val="4"/>
                <c:pt idx="0">
                  <c:v>0.27</c:v>
                </c:pt>
                <c:pt idx="1">
                  <c:v>0.1</c:v>
                </c:pt>
                <c:pt idx="2">
                  <c:v>0.16</c:v>
                </c:pt>
                <c:pt idx="3">
                  <c:v>0.11</c:v>
                </c:pt>
              </c:numCache>
            </c:numRef>
          </c:val>
          <c:extLst>
            <c:ext xmlns:c16="http://schemas.microsoft.com/office/drawing/2014/chart" uri="{C3380CC4-5D6E-409C-BE32-E72D297353CC}">
              <c16:uniqueId val="{00000002-F318-4401-8D5E-9E793312067C}"/>
            </c:ext>
          </c:extLst>
        </c:ser>
        <c:ser>
          <c:idx val="3"/>
          <c:order val="3"/>
          <c:tx>
            <c:strRef>
              <c:f>Sheet1!$E$1</c:f>
              <c:strCache>
                <c:ptCount val="1"/>
                <c:pt idx="0">
                  <c:v>2010</c:v>
                </c:pt>
              </c:strCache>
            </c:strRef>
          </c:tx>
          <c:spPr>
            <a:solidFill>
              <a:srgbClr val="66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Montgomery County</c:v>
                </c:pt>
                <c:pt idx="1">
                  <c:v>Maryland</c:v>
                </c:pt>
                <c:pt idx="2">
                  <c:v>Washington Region</c:v>
                </c:pt>
                <c:pt idx="3">
                  <c:v>United States</c:v>
                </c:pt>
              </c:strCache>
            </c:strRef>
          </c:cat>
          <c:val>
            <c:numRef>
              <c:f>Sheet1!$E$2:$E$5</c:f>
              <c:numCache>
                <c:formatCode>0%</c:formatCode>
                <c:ptCount val="4"/>
                <c:pt idx="0">
                  <c:v>0.32</c:v>
                </c:pt>
                <c:pt idx="1">
                  <c:v>0.14000000000000001</c:v>
                </c:pt>
                <c:pt idx="2">
                  <c:v>0.22</c:v>
                </c:pt>
                <c:pt idx="3">
                  <c:v>0.13</c:v>
                </c:pt>
              </c:numCache>
            </c:numRef>
          </c:val>
          <c:extLst>
            <c:ext xmlns:c16="http://schemas.microsoft.com/office/drawing/2014/chart" uri="{C3380CC4-5D6E-409C-BE32-E72D297353CC}">
              <c16:uniqueId val="{00000004-F318-4401-8D5E-9E793312067C}"/>
            </c:ext>
          </c:extLst>
        </c:ser>
        <c:ser>
          <c:idx val="4"/>
          <c:order val="4"/>
          <c:tx>
            <c:strRef>
              <c:f>Sheet1!$F$1</c:f>
              <c:strCache>
                <c:ptCount val="1"/>
                <c:pt idx="0">
                  <c:v>2021</c:v>
                </c:pt>
              </c:strCache>
            </c:strRef>
          </c:tx>
          <c:spPr>
            <a:solidFill>
              <a:srgbClr val="0099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Montgomery County</c:v>
                </c:pt>
                <c:pt idx="1">
                  <c:v>Maryland</c:v>
                </c:pt>
                <c:pt idx="2">
                  <c:v>Washington Region</c:v>
                </c:pt>
                <c:pt idx="3">
                  <c:v>United States</c:v>
                </c:pt>
              </c:strCache>
            </c:strRef>
          </c:cat>
          <c:val>
            <c:numRef>
              <c:f>Sheet1!$F$2:$F$5</c:f>
              <c:numCache>
                <c:formatCode>0%</c:formatCode>
                <c:ptCount val="4"/>
                <c:pt idx="0">
                  <c:v>0.33</c:v>
                </c:pt>
                <c:pt idx="1">
                  <c:v>0.16</c:v>
                </c:pt>
                <c:pt idx="2">
                  <c:v>0.23</c:v>
                </c:pt>
                <c:pt idx="3">
                  <c:v>0.14000000000000001</c:v>
                </c:pt>
              </c:numCache>
            </c:numRef>
          </c:val>
          <c:extLst>
            <c:ext xmlns:c16="http://schemas.microsoft.com/office/drawing/2014/chart" uri="{C3380CC4-5D6E-409C-BE32-E72D297353CC}">
              <c16:uniqueId val="{00000005-F318-4401-8D5E-9E793312067C}"/>
            </c:ext>
          </c:extLst>
        </c:ser>
        <c:dLbls>
          <c:showLegendKey val="0"/>
          <c:showVal val="0"/>
          <c:showCatName val="0"/>
          <c:showSerName val="0"/>
          <c:showPercent val="0"/>
          <c:showBubbleSize val="0"/>
        </c:dLbls>
        <c:gapWidth val="219"/>
        <c:overlap val="-27"/>
        <c:axId val="874654895"/>
        <c:axId val="874661135"/>
      </c:barChart>
      <c:catAx>
        <c:axId val="87465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Source Sans Pro Light" panose="020B0403030403020204" pitchFamily="34" charset="0"/>
                <a:cs typeface="+mn-cs"/>
              </a:defRPr>
            </a:pPr>
            <a:endParaRPr lang="en-US"/>
          </a:p>
        </c:txPr>
        <c:crossAx val="874661135"/>
        <c:crosses val="autoZero"/>
        <c:auto val="1"/>
        <c:lblAlgn val="ctr"/>
        <c:lblOffset val="100"/>
        <c:noMultiLvlLbl val="0"/>
      </c:catAx>
      <c:valAx>
        <c:axId val="874661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solidFill>
                <a:latin typeface="+mn-lt"/>
                <a:ea typeface="Source Sans Pro Light" panose="020B0403030403020204" pitchFamily="34" charset="0"/>
                <a:cs typeface="+mn-cs"/>
              </a:defRPr>
            </a:pPr>
            <a:endParaRPr lang="en-US"/>
          </a:p>
        </c:txPr>
        <c:crossAx val="87465489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567268527526"/>
          <c:y val="0.12064454915248055"/>
          <c:w val="0.80319036806117561"/>
          <c:h val="0.78947822944360591"/>
        </c:manualLayout>
      </c:layout>
      <c:pieChart>
        <c:varyColors val="1"/>
        <c:ser>
          <c:idx val="0"/>
          <c:order val="0"/>
          <c:tx>
            <c:strRef>
              <c:f>Sheet1!$B$1</c:f>
              <c:strCache>
                <c:ptCount val="1"/>
                <c:pt idx="0">
                  <c:v>Percent</c:v>
                </c:pt>
              </c:strCache>
            </c:strRef>
          </c:tx>
          <c:dPt>
            <c:idx val="0"/>
            <c:bubble3D val="0"/>
            <c:spPr>
              <a:solidFill>
                <a:srgbClr val="F4B183"/>
              </a:solidFill>
              <a:ln w="19050">
                <a:solidFill>
                  <a:schemeClr val="lt1"/>
                </a:solidFill>
              </a:ln>
              <a:effectLst/>
            </c:spPr>
            <c:extLst>
              <c:ext xmlns:c16="http://schemas.microsoft.com/office/drawing/2014/chart" uri="{C3380CC4-5D6E-409C-BE32-E72D297353CC}">
                <c16:uniqueId val="{00000006-AAC0-45B4-943F-91C6A0BE37B2}"/>
              </c:ext>
            </c:extLst>
          </c:dPt>
          <c:dPt>
            <c:idx val="1"/>
            <c:bubble3D val="0"/>
            <c:spPr>
              <a:solidFill>
                <a:srgbClr val="DAE3F3"/>
              </a:solidFill>
              <a:ln w="19050">
                <a:solidFill>
                  <a:schemeClr val="lt1"/>
                </a:solidFill>
              </a:ln>
              <a:effectLst/>
            </c:spPr>
            <c:extLst>
              <c:ext xmlns:c16="http://schemas.microsoft.com/office/drawing/2014/chart" uri="{C3380CC4-5D6E-409C-BE32-E72D297353CC}">
                <c16:uniqueId val="{00000003-AAC0-45B4-943F-91C6A0BE37B2}"/>
              </c:ext>
            </c:extLst>
          </c:dPt>
          <c:dPt>
            <c:idx val="2"/>
            <c:bubble3D val="0"/>
            <c:spPr>
              <a:solidFill>
                <a:srgbClr val="FFF2CC"/>
              </a:solidFill>
              <a:ln w="19050">
                <a:solidFill>
                  <a:schemeClr val="lt1"/>
                </a:solidFill>
              </a:ln>
              <a:effectLst/>
            </c:spPr>
            <c:extLst>
              <c:ext xmlns:c16="http://schemas.microsoft.com/office/drawing/2014/chart" uri="{C3380CC4-5D6E-409C-BE32-E72D297353CC}">
                <c16:uniqueId val="{00000005-AAC0-45B4-943F-91C6A0BE37B2}"/>
              </c:ext>
            </c:extLst>
          </c:dPt>
          <c:dPt>
            <c:idx val="3"/>
            <c:bubble3D val="0"/>
            <c:spPr>
              <a:solidFill>
                <a:srgbClr val="002060"/>
              </a:solidFill>
              <a:ln w="19050">
                <a:solidFill>
                  <a:schemeClr val="lt1"/>
                </a:solidFill>
              </a:ln>
              <a:effectLst/>
            </c:spPr>
            <c:extLst>
              <c:ext xmlns:c16="http://schemas.microsoft.com/office/drawing/2014/chart" uri="{C3380CC4-5D6E-409C-BE32-E72D297353CC}">
                <c16:uniqueId val="{00000004-AAC0-45B4-943F-91C6A0BE37B2}"/>
              </c:ext>
            </c:extLst>
          </c:dPt>
          <c:dPt>
            <c:idx val="4"/>
            <c:bubble3D val="0"/>
            <c:spPr>
              <a:solidFill>
                <a:srgbClr val="A5A5A5"/>
              </a:solidFill>
              <a:ln w="19050">
                <a:solidFill>
                  <a:schemeClr val="lt1"/>
                </a:solidFill>
              </a:ln>
              <a:effectLst/>
            </c:spPr>
            <c:extLst>
              <c:ext xmlns:c16="http://schemas.microsoft.com/office/drawing/2014/chart" uri="{C3380CC4-5D6E-409C-BE32-E72D297353CC}">
                <c16:uniqueId val="{00000007-AAC0-45B4-943F-91C6A0BE37B2}"/>
              </c:ext>
            </c:extLst>
          </c:dPt>
          <c:dLbls>
            <c:dLbl>
              <c:idx val="0"/>
              <c:layout>
                <c:manualLayout>
                  <c:x val="-0.10311152659862743"/>
                  <c:y val="0.1306087014591472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C0-45B4-943F-91C6A0BE37B2}"/>
                </c:ext>
              </c:extLst>
            </c:dLbl>
            <c:dLbl>
              <c:idx val="1"/>
              <c:layout>
                <c:manualLayout>
                  <c:x val="-0.22095327128277292"/>
                  <c:y val="-7.972219439714180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C0-45B4-943F-91C6A0BE37B2}"/>
                </c:ext>
              </c:extLst>
            </c:dLbl>
            <c:dLbl>
              <c:idx val="2"/>
              <c:layout>
                <c:manualLayout>
                  <c:x val="0.13809579455173307"/>
                  <c:y val="-0.1967611606397543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C0-45B4-943F-91C6A0BE37B2}"/>
                </c:ext>
              </c:extLst>
            </c:dLbl>
            <c:dLbl>
              <c:idx val="3"/>
              <c:layout>
                <c:manualLayout>
                  <c:x val="0.22463582580415248"/>
                  <c:y val="0.11025409863434506"/>
                </c:manualLayout>
              </c:layout>
              <c:spPr>
                <a:noFill/>
                <a:ln>
                  <a:no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AAC0-45B4-943F-91C6A0BE37B2}"/>
                </c:ext>
              </c:extLst>
            </c:dLbl>
            <c:dLbl>
              <c:idx val="4"/>
              <c:layout>
                <c:manualLayout>
                  <c:x val="-0.11968302194483534"/>
                  <c:y val="2.171811370487078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C0-45B4-943F-91C6A0BE37B2}"/>
                </c:ext>
              </c:extLst>
            </c:dLbl>
            <c:spPr>
              <a:noFill/>
              <a:ln>
                <a:no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Europe</c:v>
                </c:pt>
                <c:pt idx="1">
                  <c:v>Asia</c:v>
                </c:pt>
                <c:pt idx="2">
                  <c:v>Africa</c:v>
                </c:pt>
                <c:pt idx="3">
                  <c:v>Latin America</c:v>
                </c:pt>
                <c:pt idx="4">
                  <c:v>Other</c:v>
                </c:pt>
              </c:strCache>
            </c:strRef>
          </c:cat>
          <c:val>
            <c:numRef>
              <c:f>Sheet1!$B$2:$B$6</c:f>
              <c:numCache>
                <c:formatCode>0.0%</c:formatCode>
                <c:ptCount val="5"/>
                <c:pt idx="0">
                  <c:v>9.0999999999999998E-2</c:v>
                </c:pt>
                <c:pt idx="1">
                  <c:v>0.375</c:v>
                </c:pt>
                <c:pt idx="2">
                  <c:v>0.182</c:v>
                </c:pt>
                <c:pt idx="3">
                  <c:v>0.34100000000000003</c:v>
                </c:pt>
                <c:pt idx="4">
                  <c:v>1.1494982486309315E-2</c:v>
                </c:pt>
              </c:numCache>
            </c:numRef>
          </c:val>
          <c:extLst>
            <c:ext xmlns:c16="http://schemas.microsoft.com/office/drawing/2014/chart" uri="{C3380CC4-5D6E-409C-BE32-E72D297353CC}">
              <c16:uniqueId val="{00000000-AAC0-45B4-943F-91C6A0BE37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4">
  <a:schemeClr val="accent4"/>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0.89999</cdr:y>
    </cdr:from>
    <cdr:to>
      <cdr:x>1</cdr:x>
      <cdr:y>1</cdr:y>
    </cdr:to>
    <cdr:sp macro="" textlink="">
      <cdr:nvSpPr>
        <cdr:cNvPr id="3" name="TextBox 1">
          <a:extLst xmlns:a="http://schemas.openxmlformats.org/drawingml/2006/main">
            <a:ext uri="{FF2B5EF4-FFF2-40B4-BE49-F238E27FC236}">
              <a16:creationId xmlns:a16="http://schemas.microsoft.com/office/drawing/2014/main" id="{87295113-3D55-43D8-B709-65CF656A726C}"/>
            </a:ext>
          </a:extLst>
        </cdr:cNvPr>
        <cdr:cNvSpPr txBox="1"/>
      </cdr:nvSpPr>
      <cdr:spPr>
        <a:xfrm xmlns:a="http://schemas.openxmlformats.org/drawingml/2006/main">
          <a:off x="-914400" y="2715735"/>
          <a:ext cx="3886200" cy="3017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i="0" dirty="0">
            <a:solidFill>
              <a:schemeClr val="tx1">
                <a:lumMod val="50000"/>
                <a:lumOff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0.62798</cdr:x>
      <cdr:y>0.61191</cdr:y>
    </cdr:from>
    <cdr:to>
      <cdr:x>0.65503</cdr:x>
      <cdr:y>0.70695</cdr:y>
    </cdr:to>
    <cdr:sp macro="" textlink="">
      <cdr:nvSpPr>
        <cdr:cNvPr id="4" name="Right Brace 3">
          <a:extLst xmlns:a="http://schemas.openxmlformats.org/drawingml/2006/main">
            <a:ext uri="{FF2B5EF4-FFF2-40B4-BE49-F238E27FC236}">
              <a16:creationId xmlns:a16="http://schemas.microsoft.com/office/drawing/2014/main" id="{50AAC00D-5CD7-4171-ABA3-2604061AB58A}"/>
            </a:ext>
          </a:extLst>
        </cdr:cNvPr>
        <cdr:cNvSpPr/>
      </cdr:nvSpPr>
      <cdr:spPr>
        <a:xfrm xmlns:a="http://schemas.openxmlformats.org/drawingml/2006/main">
          <a:off x="9887989" y="4415529"/>
          <a:ext cx="426028" cy="685800"/>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0.85155</cdr:x>
      <cdr:y>0.18296</cdr:y>
    </cdr:from>
    <cdr:to>
      <cdr:x>0.95609</cdr:x>
      <cdr:y>0.61362</cdr:y>
    </cdr:to>
    <cdr:sp macro="" textlink="">
      <cdr:nvSpPr>
        <cdr:cNvPr id="2" name="Oval 1"/>
        <cdr:cNvSpPr>
          <a:spLocks xmlns:a="http://schemas.openxmlformats.org/drawingml/2006/main" noChangeArrowheads="1"/>
        </cdr:cNvSpPr>
      </cdr:nvSpPr>
      <cdr:spPr bwMode="auto">
        <a:xfrm xmlns:a="http://schemas.openxmlformats.org/drawingml/2006/main" rot="2351162">
          <a:off x="12998959" y="1149839"/>
          <a:ext cx="1595816" cy="2706644"/>
        </a:xfrm>
        <a:prstGeom xmlns:a="http://schemas.openxmlformats.org/drawingml/2006/main" prst="ellipse">
          <a:avLst/>
        </a:prstGeom>
        <a:noFill xmlns:a="http://schemas.openxmlformats.org/drawingml/2006/main"/>
        <a:ln xmlns:a="http://schemas.openxmlformats.org/drawingml/2006/main" w="38100">
          <a:solidFill>
            <a:srgbClr val="FF0000"/>
          </a:solidFill>
          <a:round/>
          <a:headEnd type="none" w="sm" len="sm"/>
          <a:tailEnd type="none" w="sm" len="sm"/>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none"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fontAlgn="base" hangingPunct="1">
            <a:spcBef>
              <a:spcPct val="0"/>
            </a:spcBef>
            <a:spcAft>
              <a:spcPct val="0"/>
            </a:spcAft>
          </a:pPr>
          <a:endParaRPr lang="en-US" altLang="en-US" sz="2400" dirty="0">
            <a:solidFill>
              <a:prstClr val="black"/>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A43A39C5-1A23-4913-AF04-CC08945846C3}" type="datetimeFigureOut">
              <a:rPr lang="en-US" smtClean="0"/>
              <a:t>1/26/23</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820AEC41-8DE1-4B8F-A124-98FCE6766AFC}" type="slidenum">
              <a:rPr lang="en-US" smtClean="0"/>
              <a:t>‹#›</a:t>
            </a:fld>
            <a:endParaRPr lang="en-US" dirty="0"/>
          </a:p>
        </p:txBody>
      </p:sp>
    </p:spTree>
    <p:extLst>
      <p:ext uri="{BB962C8B-B14F-4D97-AF65-F5344CB8AC3E}">
        <p14:creationId xmlns:p14="http://schemas.microsoft.com/office/powerpoint/2010/main" val="856301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1081" y="1"/>
            <a:ext cx="3037735" cy="466088"/>
          </a:xfrm>
          <a:prstGeom prst="rect">
            <a:avLst/>
          </a:prstGeom>
        </p:spPr>
        <p:txBody>
          <a:bodyPr vert="horz" lIns="91294" tIns="45647" rIns="91294" bIns="45647" rtlCol="0"/>
          <a:lstStyle>
            <a:lvl1pPr algn="r">
              <a:defRPr sz="1200"/>
            </a:lvl1pPr>
          </a:lstStyle>
          <a:p>
            <a:fld id="{ACD6C4D7-30FA-4227-A42F-CAA33EA17081}" type="datetimeFigureOut">
              <a:rPr lang="en-US" smtClean="0"/>
              <a:t>1/26/23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6088"/>
          </a:xfrm>
          <a:prstGeom prst="rect">
            <a:avLst/>
          </a:prstGeom>
        </p:spPr>
        <p:txBody>
          <a:bodyPr vert="horz" lIns="91294" tIns="45647" rIns="91294" bIns="45647" rtlCol="0" anchor="b"/>
          <a:lstStyle>
            <a:lvl1pPr algn="r">
              <a:defRPr sz="1200"/>
            </a:lvl1pPr>
          </a:lstStyle>
          <a:p>
            <a:fld id="{B70F1E19-3D51-467D-A035-36C0536216F0}" type="slidenum">
              <a:rPr lang="en-US" smtClean="0"/>
              <a:t>‹#›</a:t>
            </a:fld>
            <a:endParaRPr lang="en-US" dirty="0"/>
          </a:p>
        </p:txBody>
      </p:sp>
    </p:spTree>
    <p:extLst>
      <p:ext uri="{BB962C8B-B14F-4D97-AF65-F5344CB8AC3E}">
        <p14:creationId xmlns:p14="http://schemas.microsoft.com/office/powerpoint/2010/main" val="283903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1</a:t>
            </a:fld>
            <a:endParaRPr lang="en-US" dirty="0"/>
          </a:p>
        </p:txBody>
      </p:sp>
    </p:spTree>
    <p:extLst>
      <p:ext uri="{BB962C8B-B14F-4D97-AF65-F5344CB8AC3E}">
        <p14:creationId xmlns:p14="http://schemas.microsoft.com/office/powerpoint/2010/main" val="3285816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10</a:t>
            </a:fld>
            <a:endParaRPr lang="en-US" dirty="0"/>
          </a:p>
        </p:txBody>
      </p:sp>
    </p:spTree>
    <p:extLst>
      <p:ext uri="{BB962C8B-B14F-4D97-AF65-F5344CB8AC3E}">
        <p14:creationId xmlns:p14="http://schemas.microsoft.com/office/powerpoint/2010/main" val="925347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11</a:t>
            </a:fld>
            <a:endParaRPr lang="en-US" dirty="0"/>
          </a:p>
        </p:txBody>
      </p:sp>
    </p:spTree>
    <p:extLst>
      <p:ext uri="{BB962C8B-B14F-4D97-AF65-F5344CB8AC3E}">
        <p14:creationId xmlns:p14="http://schemas.microsoft.com/office/powerpoint/2010/main" val="401337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12</a:t>
            </a:fld>
            <a:endParaRPr lang="en-US" dirty="0"/>
          </a:p>
        </p:txBody>
      </p:sp>
    </p:spTree>
    <p:extLst>
      <p:ext uri="{BB962C8B-B14F-4D97-AF65-F5344CB8AC3E}">
        <p14:creationId xmlns:p14="http://schemas.microsoft.com/office/powerpoint/2010/main" val="1458156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13</a:t>
            </a:fld>
            <a:endParaRPr lang="en-US" dirty="0"/>
          </a:p>
        </p:txBody>
      </p:sp>
    </p:spTree>
    <p:extLst>
      <p:ext uri="{BB962C8B-B14F-4D97-AF65-F5344CB8AC3E}">
        <p14:creationId xmlns:p14="http://schemas.microsoft.com/office/powerpoint/2010/main" val="4278413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14</a:t>
            </a:fld>
            <a:endParaRPr lang="en-US" dirty="0"/>
          </a:p>
        </p:txBody>
      </p:sp>
    </p:spTree>
    <p:extLst>
      <p:ext uri="{BB962C8B-B14F-4D97-AF65-F5344CB8AC3E}">
        <p14:creationId xmlns:p14="http://schemas.microsoft.com/office/powerpoint/2010/main" val="369131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15</a:t>
            </a:fld>
            <a:endParaRPr lang="en-US" dirty="0"/>
          </a:p>
        </p:txBody>
      </p:sp>
    </p:spTree>
    <p:extLst>
      <p:ext uri="{BB962C8B-B14F-4D97-AF65-F5344CB8AC3E}">
        <p14:creationId xmlns:p14="http://schemas.microsoft.com/office/powerpoint/2010/main" val="420934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83A01-7340-4569-B002-8B434B88EAC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106635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17</a:t>
            </a:fld>
            <a:endParaRPr lang="en-US" dirty="0"/>
          </a:p>
        </p:txBody>
      </p:sp>
    </p:spTree>
    <p:extLst>
      <p:ext uri="{BB962C8B-B14F-4D97-AF65-F5344CB8AC3E}">
        <p14:creationId xmlns:p14="http://schemas.microsoft.com/office/powerpoint/2010/main" val="481694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18</a:t>
            </a:fld>
            <a:endParaRPr lang="en-US" dirty="0"/>
          </a:p>
        </p:txBody>
      </p:sp>
    </p:spTree>
    <p:extLst>
      <p:ext uri="{BB962C8B-B14F-4D97-AF65-F5344CB8AC3E}">
        <p14:creationId xmlns:p14="http://schemas.microsoft.com/office/powerpoint/2010/main" val="187425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19</a:t>
            </a:fld>
            <a:endParaRPr lang="en-US" dirty="0"/>
          </a:p>
        </p:txBody>
      </p:sp>
    </p:spTree>
    <p:extLst>
      <p:ext uri="{BB962C8B-B14F-4D97-AF65-F5344CB8AC3E}">
        <p14:creationId xmlns:p14="http://schemas.microsoft.com/office/powerpoint/2010/main" val="201609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2</a:t>
            </a:fld>
            <a:endParaRPr lang="en-US" dirty="0"/>
          </a:p>
        </p:txBody>
      </p:sp>
    </p:spTree>
    <p:extLst>
      <p:ext uri="{BB962C8B-B14F-4D97-AF65-F5344CB8AC3E}">
        <p14:creationId xmlns:p14="http://schemas.microsoft.com/office/powerpoint/2010/main" val="2187390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34C2B2-B090-4AF6-A1DD-E58E07BB8395}" type="slidenum">
              <a:rPr lang="en-US" smtClean="0"/>
              <a:pPr/>
              <a:t>20</a:t>
            </a:fld>
            <a:endParaRPr lang="en-US" dirty="0"/>
          </a:p>
        </p:txBody>
      </p:sp>
    </p:spTree>
    <p:extLst>
      <p:ext uri="{BB962C8B-B14F-4D97-AF65-F5344CB8AC3E}">
        <p14:creationId xmlns:p14="http://schemas.microsoft.com/office/powerpoint/2010/main" val="405435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21</a:t>
            </a:fld>
            <a:endParaRPr lang="en-US" dirty="0"/>
          </a:p>
        </p:txBody>
      </p:sp>
    </p:spTree>
    <p:extLst>
      <p:ext uri="{BB962C8B-B14F-4D97-AF65-F5344CB8AC3E}">
        <p14:creationId xmlns:p14="http://schemas.microsoft.com/office/powerpoint/2010/main" val="1666744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22</a:t>
            </a:fld>
            <a:endParaRPr lang="en-US" dirty="0"/>
          </a:p>
        </p:txBody>
      </p:sp>
    </p:spTree>
    <p:extLst>
      <p:ext uri="{BB962C8B-B14F-4D97-AF65-F5344CB8AC3E}">
        <p14:creationId xmlns:p14="http://schemas.microsoft.com/office/powerpoint/2010/main" val="4048948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23</a:t>
            </a:fld>
            <a:endParaRPr lang="en-US" dirty="0"/>
          </a:p>
        </p:txBody>
      </p:sp>
    </p:spTree>
    <p:extLst>
      <p:ext uri="{BB962C8B-B14F-4D97-AF65-F5344CB8AC3E}">
        <p14:creationId xmlns:p14="http://schemas.microsoft.com/office/powerpoint/2010/main" val="1390502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24</a:t>
            </a:fld>
            <a:endParaRPr lang="en-US" dirty="0"/>
          </a:p>
        </p:txBody>
      </p:sp>
    </p:spTree>
    <p:extLst>
      <p:ext uri="{BB962C8B-B14F-4D97-AF65-F5344CB8AC3E}">
        <p14:creationId xmlns:p14="http://schemas.microsoft.com/office/powerpoint/2010/main" val="44462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98">
              <a:defRPr/>
            </a:pPr>
            <a:endParaRPr lang="en-US" sz="1300" dirty="0">
              <a:solidFill>
                <a:prstClr val="black"/>
              </a:solidFill>
            </a:endParaRPr>
          </a:p>
        </p:txBody>
      </p:sp>
      <p:sp>
        <p:nvSpPr>
          <p:cNvPr id="4" name="Slide Number Placeholder 3"/>
          <p:cNvSpPr>
            <a:spLocks noGrp="1"/>
          </p:cNvSpPr>
          <p:nvPr>
            <p:ph type="sldNum" sz="quarter" idx="10"/>
          </p:nvPr>
        </p:nvSpPr>
        <p:spPr/>
        <p:txBody>
          <a:bodyPr/>
          <a:lstStyle/>
          <a:p>
            <a:fld id="{3834C2B2-B090-4AF6-A1DD-E58E07BB839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14590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26</a:t>
            </a:fld>
            <a:endParaRPr lang="en-US" dirty="0"/>
          </a:p>
        </p:txBody>
      </p:sp>
    </p:spTree>
    <p:extLst>
      <p:ext uri="{BB962C8B-B14F-4D97-AF65-F5344CB8AC3E}">
        <p14:creationId xmlns:p14="http://schemas.microsoft.com/office/powerpoint/2010/main" val="4010567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27</a:t>
            </a:fld>
            <a:endParaRPr lang="en-US" dirty="0"/>
          </a:p>
        </p:txBody>
      </p:sp>
    </p:spTree>
    <p:extLst>
      <p:ext uri="{BB962C8B-B14F-4D97-AF65-F5344CB8AC3E}">
        <p14:creationId xmlns:p14="http://schemas.microsoft.com/office/powerpoint/2010/main" val="2139010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28</a:t>
            </a:fld>
            <a:endParaRPr lang="en-US" dirty="0"/>
          </a:p>
        </p:txBody>
      </p:sp>
    </p:spTree>
    <p:extLst>
      <p:ext uri="{BB962C8B-B14F-4D97-AF65-F5344CB8AC3E}">
        <p14:creationId xmlns:p14="http://schemas.microsoft.com/office/powerpoint/2010/main" val="3240091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defTabSz="930049">
              <a:defRPr/>
            </a:pPr>
            <a:fld id="{3834C2B2-B090-4AF6-A1DD-E58E07BB8395}" type="slidenum">
              <a:rPr lang="en-US" sz="1800" kern="0">
                <a:solidFill>
                  <a:sysClr val="windowText" lastClr="000000"/>
                </a:solidFill>
                <a:latin typeface="Calibri"/>
              </a:rPr>
              <a:pPr defTabSz="930049">
                <a:defRPr/>
              </a:pPr>
              <a:t>29</a:t>
            </a:fld>
            <a:endParaRPr lang="en-US" sz="1800" kern="0" dirty="0">
              <a:solidFill>
                <a:sysClr val="windowText" lastClr="000000"/>
              </a:solidFill>
              <a:latin typeface="Calibri"/>
            </a:endParaRPr>
          </a:p>
        </p:txBody>
      </p:sp>
    </p:spTree>
    <p:extLst>
      <p:ext uri="{BB962C8B-B14F-4D97-AF65-F5344CB8AC3E}">
        <p14:creationId xmlns:p14="http://schemas.microsoft.com/office/powerpoint/2010/main" val="429169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B70F1E19-3D51-467D-A035-36C0536216F0}" type="slidenum">
              <a:rPr lang="en-US" smtClean="0"/>
              <a:t>3</a:t>
            </a:fld>
            <a:endParaRPr lang="en-US" dirty="0"/>
          </a:p>
        </p:txBody>
      </p:sp>
    </p:spTree>
    <p:extLst>
      <p:ext uri="{BB962C8B-B14F-4D97-AF65-F5344CB8AC3E}">
        <p14:creationId xmlns:p14="http://schemas.microsoft.com/office/powerpoint/2010/main" val="4209524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0049">
              <a:defRPr/>
            </a:pPr>
            <a:fld id="{3834C2B2-B090-4AF6-A1DD-E58E07BB8395}" type="slidenum">
              <a:rPr lang="en-US" sz="1800" kern="0">
                <a:solidFill>
                  <a:sysClr val="windowText" lastClr="000000"/>
                </a:solidFill>
                <a:latin typeface="Calibri"/>
              </a:rPr>
              <a:pPr defTabSz="930049">
                <a:defRPr/>
              </a:pPr>
              <a:t>30</a:t>
            </a:fld>
            <a:endParaRPr lang="en-US" sz="1800" kern="0" dirty="0">
              <a:solidFill>
                <a:sysClr val="windowText" lastClr="000000"/>
              </a:solidFill>
              <a:latin typeface="Calibri"/>
            </a:endParaRPr>
          </a:p>
        </p:txBody>
      </p:sp>
    </p:spTree>
    <p:extLst>
      <p:ext uri="{BB962C8B-B14F-4D97-AF65-F5344CB8AC3E}">
        <p14:creationId xmlns:p14="http://schemas.microsoft.com/office/powerpoint/2010/main" val="352637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31</a:t>
            </a:fld>
            <a:endParaRPr lang="en-US" dirty="0"/>
          </a:p>
        </p:txBody>
      </p:sp>
    </p:spTree>
    <p:extLst>
      <p:ext uri="{BB962C8B-B14F-4D97-AF65-F5344CB8AC3E}">
        <p14:creationId xmlns:p14="http://schemas.microsoft.com/office/powerpoint/2010/main" val="3558244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32</a:t>
            </a:fld>
            <a:endParaRPr lang="en-US" dirty="0"/>
          </a:p>
        </p:txBody>
      </p:sp>
    </p:spTree>
    <p:extLst>
      <p:ext uri="{BB962C8B-B14F-4D97-AF65-F5344CB8AC3E}">
        <p14:creationId xmlns:p14="http://schemas.microsoft.com/office/powerpoint/2010/main" val="1804052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34C2B2-B090-4AF6-A1DD-E58E07BB8395}" type="slidenum">
              <a:rPr lang="en-US" smtClean="0"/>
              <a:pPr/>
              <a:t>33</a:t>
            </a:fld>
            <a:endParaRPr lang="en-US" dirty="0"/>
          </a:p>
        </p:txBody>
      </p:sp>
    </p:spTree>
    <p:extLst>
      <p:ext uri="{BB962C8B-B14F-4D97-AF65-F5344CB8AC3E}">
        <p14:creationId xmlns:p14="http://schemas.microsoft.com/office/powerpoint/2010/main" val="3813733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34</a:t>
            </a:fld>
            <a:endParaRPr lang="en-US" dirty="0"/>
          </a:p>
        </p:txBody>
      </p:sp>
    </p:spTree>
    <p:extLst>
      <p:ext uri="{BB962C8B-B14F-4D97-AF65-F5344CB8AC3E}">
        <p14:creationId xmlns:p14="http://schemas.microsoft.com/office/powerpoint/2010/main" val="4288333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35</a:t>
            </a:fld>
            <a:endParaRPr lang="en-US" dirty="0"/>
          </a:p>
        </p:txBody>
      </p:sp>
    </p:spTree>
    <p:extLst>
      <p:ext uri="{BB962C8B-B14F-4D97-AF65-F5344CB8AC3E}">
        <p14:creationId xmlns:p14="http://schemas.microsoft.com/office/powerpoint/2010/main" val="3815840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36</a:t>
            </a:fld>
            <a:endParaRPr lang="en-US" dirty="0"/>
          </a:p>
        </p:txBody>
      </p:sp>
    </p:spTree>
    <p:extLst>
      <p:ext uri="{BB962C8B-B14F-4D97-AF65-F5344CB8AC3E}">
        <p14:creationId xmlns:p14="http://schemas.microsoft.com/office/powerpoint/2010/main" val="34167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37</a:t>
            </a:fld>
            <a:endParaRPr lang="en-US" dirty="0"/>
          </a:p>
        </p:txBody>
      </p:sp>
    </p:spTree>
    <p:extLst>
      <p:ext uri="{BB962C8B-B14F-4D97-AF65-F5344CB8AC3E}">
        <p14:creationId xmlns:p14="http://schemas.microsoft.com/office/powerpoint/2010/main" val="3381456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9690E-FE69-6C49-B050-9A585B632CB4}" type="slidenum">
              <a:rPr lang="en-US" smtClean="0"/>
              <a:t>38</a:t>
            </a:fld>
            <a:endParaRPr lang="en-US" dirty="0"/>
          </a:p>
        </p:txBody>
      </p:sp>
    </p:spTree>
    <p:extLst>
      <p:ext uri="{BB962C8B-B14F-4D97-AF65-F5344CB8AC3E}">
        <p14:creationId xmlns:p14="http://schemas.microsoft.com/office/powerpoint/2010/main" val="237672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4</a:t>
            </a:fld>
            <a:endParaRPr lang="en-US" dirty="0"/>
          </a:p>
        </p:txBody>
      </p:sp>
    </p:spTree>
    <p:extLst>
      <p:ext uri="{BB962C8B-B14F-4D97-AF65-F5344CB8AC3E}">
        <p14:creationId xmlns:p14="http://schemas.microsoft.com/office/powerpoint/2010/main" val="42431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5</a:t>
            </a:fld>
            <a:endParaRPr lang="en-US" dirty="0"/>
          </a:p>
        </p:txBody>
      </p:sp>
    </p:spTree>
    <p:extLst>
      <p:ext uri="{BB962C8B-B14F-4D97-AF65-F5344CB8AC3E}">
        <p14:creationId xmlns:p14="http://schemas.microsoft.com/office/powerpoint/2010/main" val="327180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83A01-7340-4569-B002-8B434B88EAC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2901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7</a:t>
            </a:fld>
            <a:endParaRPr lang="en-US" dirty="0"/>
          </a:p>
        </p:txBody>
      </p:sp>
    </p:spTree>
    <p:extLst>
      <p:ext uri="{BB962C8B-B14F-4D97-AF65-F5344CB8AC3E}">
        <p14:creationId xmlns:p14="http://schemas.microsoft.com/office/powerpoint/2010/main" val="271965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F1E19-3D51-467D-A035-36C0536216F0}" type="slidenum">
              <a:rPr lang="en-US" smtClean="0"/>
              <a:t>8</a:t>
            </a:fld>
            <a:endParaRPr lang="en-US" dirty="0"/>
          </a:p>
        </p:txBody>
      </p:sp>
    </p:spTree>
    <p:extLst>
      <p:ext uri="{BB962C8B-B14F-4D97-AF65-F5344CB8AC3E}">
        <p14:creationId xmlns:p14="http://schemas.microsoft.com/office/powerpoint/2010/main" val="423473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5A2C2-6862-4F81-BAE4-82097EE11C52}" type="slidenum">
              <a:rPr lang="en-US" smtClean="0"/>
              <a:t>9</a:t>
            </a:fld>
            <a:endParaRPr lang="en-US" dirty="0"/>
          </a:p>
        </p:txBody>
      </p:sp>
    </p:spTree>
    <p:extLst>
      <p:ext uri="{BB962C8B-B14F-4D97-AF65-F5344CB8AC3E}">
        <p14:creationId xmlns:p14="http://schemas.microsoft.com/office/powerpoint/2010/main" val="1605368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2" name="Rectangle 31"/>
          <p:cNvSpPr/>
          <p:nvPr userDrawn="1"/>
        </p:nvSpPr>
        <p:spPr>
          <a:xfrm>
            <a:off x="0" y="6858000"/>
            <a:ext cx="365760" cy="3429000"/>
          </a:xfrm>
          <a:prstGeom prst="rect">
            <a:avLst/>
          </a:prstGeom>
          <a:solidFill>
            <a:srgbClr val="E75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5529"/>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368" y="7781544"/>
            <a:ext cx="730677" cy="740664"/>
          </a:xfrm>
          <a:prstGeom prst="rect">
            <a:avLst/>
          </a:prstGeom>
        </p:spPr>
      </p:pic>
      <p:sp>
        <p:nvSpPr>
          <p:cNvPr id="24" name="Rectangle 23"/>
          <p:cNvSpPr/>
          <p:nvPr userDrawn="1"/>
        </p:nvSpPr>
        <p:spPr>
          <a:xfrm>
            <a:off x="0" y="6806912"/>
            <a:ext cx="18288000" cy="3430591"/>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50" name="Picture 4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225" y="7780874"/>
            <a:ext cx="731520" cy="741519"/>
          </a:xfrm>
          <a:prstGeom prst="rect">
            <a:avLst/>
          </a:prstGeom>
        </p:spPr>
      </p:pic>
      <p:sp>
        <p:nvSpPr>
          <p:cNvPr id="52" name="Picture Placeholder 51"/>
          <p:cNvSpPr>
            <a:spLocks noGrp="1"/>
          </p:cNvSpPr>
          <p:nvPr>
            <p:ph type="pic" sz="quarter" idx="11"/>
          </p:nvPr>
        </p:nvSpPr>
        <p:spPr>
          <a:xfrm>
            <a:off x="0" y="-1591"/>
            <a:ext cx="18288000" cy="6858000"/>
          </a:xfrm>
        </p:spPr>
        <p:txBody>
          <a:bodyPr/>
          <a:lstStyle/>
          <a:p>
            <a:r>
              <a:rPr lang="en-US" dirty="0"/>
              <a:t>Click icon to add picture</a:t>
            </a:r>
          </a:p>
        </p:txBody>
      </p:sp>
      <p:sp>
        <p:nvSpPr>
          <p:cNvPr id="2" name="Title 1"/>
          <p:cNvSpPr>
            <a:spLocks noGrp="1"/>
          </p:cNvSpPr>
          <p:nvPr>
            <p:ph type="ctrTitle"/>
          </p:nvPr>
        </p:nvSpPr>
        <p:spPr>
          <a:xfrm>
            <a:off x="1539857" y="22499770"/>
            <a:ext cx="14462144" cy="3581400"/>
          </a:xfrm>
        </p:spPr>
        <p:txBody>
          <a:bodyPr anchor="b"/>
          <a:lstStyle>
            <a:lvl1pPr algn="l">
              <a:defRPr sz="9000">
                <a:solidFill>
                  <a:srgbClr val="3C90FF"/>
                </a:solidFill>
              </a:defRPr>
            </a:lvl1pPr>
          </a:lstStyle>
          <a:p>
            <a:r>
              <a:rPr lang="en-US"/>
              <a:t>Click to edit Master title style</a:t>
            </a:r>
          </a:p>
        </p:txBody>
      </p:sp>
      <p:sp>
        <p:nvSpPr>
          <p:cNvPr id="3" name="Subtitle 2"/>
          <p:cNvSpPr>
            <a:spLocks noGrp="1"/>
          </p:cNvSpPr>
          <p:nvPr>
            <p:ph type="subTitle" idx="1"/>
          </p:nvPr>
        </p:nvSpPr>
        <p:spPr>
          <a:xfrm>
            <a:off x="1539856" y="22396219"/>
            <a:ext cx="14473867" cy="858818"/>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25" name="Title 1"/>
          <p:cNvSpPr txBox="1">
            <a:spLocks/>
          </p:cNvSpPr>
          <p:nvPr userDrawn="1"/>
        </p:nvSpPr>
        <p:spPr>
          <a:xfrm>
            <a:off x="1559853" y="7591290"/>
            <a:ext cx="16444684" cy="1234482"/>
          </a:xfrm>
          <a:prstGeom prst="rect">
            <a:avLst/>
          </a:prstGeom>
        </p:spPr>
        <p:txBody>
          <a:bodyPr vert="horz" lIns="0" tIns="0" rIns="0" bIns="0" rtlCol="0" anchor="ctr" anchorCtr="0">
            <a:normAutofit fontScale="77500" lnSpcReduction="20000"/>
          </a:bodyPr>
          <a:lstStyle>
            <a:lvl1pPr algn="l" defTabSz="1371600" rtl="0" eaLnBrk="1" latinLnBrk="0" hangingPunct="1">
              <a:lnSpc>
                <a:spcPct val="90000"/>
              </a:lnSpc>
              <a:spcBef>
                <a:spcPct val="0"/>
              </a:spcBef>
              <a:buNone/>
              <a:defRPr sz="8000" kern="1200">
                <a:solidFill>
                  <a:srgbClr val="357DDB"/>
                </a:solidFill>
                <a:latin typeface="Source Sans Pro Semibold" panose="020B0603030403020204" pitchFamily="34" charset="0"/>
                <a:ea typeface="+mj-ea"/>
                <a:cs typeface="+mj-cs"/>
              </a:defRPr>
            </a:lvl1pPr>
          </a:lstStyle>
          <a:p>
            <a:r>
              <a:rPr lang="en-US" sz="8800" dirty="0">
                <a:latin typeface="Source Sans Pro" panose="020B0503030403020204" pitchFamily="34" charset="0"/>
              </a:rPr>
              <a:t>Montgomery County Demographic Trends</a:t>
            </a:r>
          </a:p>
        </p:txBody>
      </p:sp>
      <p:sp>
        <p:nvSpPr>
          <p:cNvPr id="26" name="Subtitle 2"/>
          <p:cNvSpPr txBox="1">
            <a:spLocks/>
          </p:cNvSpPr>
          <p:nvPr userDrawn="1"/>
        </p:nvSpPr>
        <p:spPr>
          <a:xfrm>
            <a:off x="1606657" y="8623617"/>
            <a:ext cx="11041142" cy="1374221"/>
          </a:xfrm>
          <a:prstGeom prst="rect">
            <a:avLst/>
          </a:prstGeom>
        </p:spPr>
        <p:txBody>
          <a:bodyPr vert="horz" lIns="18288" tIns="45720" rIns="91440" bIns="45720" rtlCol="0" anchor="t">
            <a:normAutofit/>
          </a:bodyPr>
          <a:lstStyle>
            <a:lvl1pPr marL="0" indent="0" algn="l" defTabSz="1371600" rtl="0" eaLnBrk="1" latinLnBrk="0" hangingPunct="1">
              <a:lnSpc>
                <a:spcPct val="90000"/>
              </a:lnSpc>
              <a:spcBef>
                <a:spcPts val="1500"/>
              </a:spcBef>
              <a:buFont typeface="Arial" panose="020B0604020202020204" pitchFamily="34" charset="0"/>
              <a:buNone/>
              <a:defRPr sz="3800" kern="1200">
                <a:solidFill>
                  <a:srgbClr val="777777"/>
                </a:solidFill>
                <a:latin typeface="Source Sans Pro" panose="020B0503030403020204" pitchFamily="34" charset="0"/>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rgbClr val="222222"/>
                </a:solidFill>
                <a:latin typeface="Source Sans Pro" panose="020B0503030403020204" pitchFamily="34" charset="0"/>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rgbClr val="222222"/>
                </a:solidFill>
                <a:latin typeface="Source Sans Pro" panose="020B0503030403020204" pitchFamily="34" charset="0"/>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rgbClr val="222222"/>
                </a:solidFill>
                <a:latin typeface="Source Sans Pro" panose="020B0503030403020204" pitchFamily="34" charset="0"/>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rgbClr val="222222"/>
                </a:solidFill>
                <a:latin typeface="Source Sans Pro" panose="020B0503030403020204" pitchFamily="34" charset="0"/>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US" sz="4000" dirty="0">
                <a:solidFill>
                  <a:srgbClr val="666666"/>
                </a:solidFill>
              </a:rPr>
              <a:t>Presentation to the Montgomery County Council</a:t>
            </a:r>
          </a:p>
        </p:txBody>
      </p:sp>
      <p:sp>
        <p:nvSpPr>
          <p:cNvPr id="28" name="TextBox 27"/>
          <p:cNvSpPr txBox="1"/>
          <p:nvPr userDrawn="1"/>
        </p:nvSpPr>
        <p:spPr>
          <a:xfrm>
            <a:off x="1606657" y="7164313"/>
            <a:ext cx="2834640" cy="415498"/>
          </a:xfrm>
          <a:prstGeom prst="rect">
            <a:avLst/>
          </a:prstGeom>
          <a:noFill/>
        </p:spPr>
        <p:txBody>
          <a:bodyPr wrap="square" lIns="27432" rIns="0" rtlCol="0">
            <a:normAutofit/>
          </a:bodyPr>
          <a:lstStyle/>
          <a:p>
            <a:r>
              <a:rPr lang="en-US" sz="2100" b="1" dirty="0">
                <a:solidFill>
                  <a:srgbClr val="666666"/>
                </a:solidFill>
                <a:latin typeface="Source Sans Pro" panose="020B0503030403020204" pitchFamily="34" charset="0"/>
              </a:rPr>
              <a:t>Montgomery Planning </a:t>
            </a:r>
          </a:p>
        </p:txBody>
      </p:sp>
      <p:sp>
        <p:nvSpPr>
          <p:cNvPr id="29" name="TextBox 28"/>
          <p:cNvSpPr txBox="1"/>
          <p:nvPr userDrawn="1"/>
        </p:nvSpPr>
        <p:spPr>
          <a:xfrm>
            <a:off x="4711591" y="7164313"/>
            <a:ext cx="11434396" cy="415498"/>
          </a:xfrm>
          <a:prstGeom prst="rect">
            <a:avLst/>
          </a:prstGeom>
          <a:noFill/>
        </p:spPr>
        <p:txBody>
          <a:bodyPr wrap="square" lIns="0" rIns="0" rtlCol="0" anchor="t">
            <a:normAutofit/>
          </a:bodyPr>
          <a:lstStyle/>
          <a:p>
            <a:r>
              <a:rPr lang="en-US" sz="2100" b="0" dirty="0">
                <a:solidFill>
                  <a:srgbClr val="666666"/>
                </a:solidFill>
                <a:latin typeface="Source Sans Pro" panose="020B0503030403020204" pitchFamily="34" charset="0"/>
              </a:rPr>
              <a:t>Research &amp; Strategic Projects Division</a:t>
            </a:r>
          </a:p>
        </p:txBody>
      </p:sp>
      <p:sp>
        <p:nvSpPr>
          <p:cNvPr id="31" name="Rectangle 30"/>
          <p:cNvSpPr/>
          <p:nvPr userDrawn="1"/>
        </p:nvSpPr>
        <p:spPr>
          <a:xfrm>
            <a:off x="0" y="6858000"/>
            <a:ext cx="365760" cy="3429000"/>
          </a:xfrm>
          <a:prstGeom prst="rect">
            <a:avLst/>
          </a:prstGeom>
          <a:solidFill>
            <a:srgbClr val="3C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54121" y="8674544"/>
            <a:ext cx="5431449" cy="1512032"/>
          </a:xfrm>
          <a:prstGeom prst="rect">
            <a:avLst/>
          </a:prstGeom>
        </p:spPr>
      </p:pic>
      <p:sp>
        <p:nvSpPr>
          <p:cNvPr id="17" name="Date Placeholder 3"/>
          <p:cNvSpPr txBox="1">
            <a:spLocks/>
          </p:cNvSpPr>
          <p:nvPr userDrawn="1"/>
        </p:nvSpPr>
        <p:spPr>
          <a:xfrm>
            <a:off x="16174562" y="7241483"/>
            <a:ext cx="1829975" cy="228600"/>
          </a:xfrm>
          <a:prstGeom prst="rect">
            <a:avLst/>
          </a:prstGeom>
        </p:spPr>
        <p:txBody>
          <a:bodyPr vert="horz" lIns="91440" tIns="0" rIns="0" bIns="0" rtlCol="0" anchor="t" anchorCtr="0"/>
          <a:lstStyle>
            <a:defPPr>
              <a:defRPr lang="en-US"/>
            </a:defPPr>
            <a:lvl1pPr marL="0" algn="r" defTabSz="457200" rtl="0" eaLnBrk="1" latinLnBrk="0" hangingPunct="1">
              <a:defRPr sz="1800" kern="1200">
                <a:solidFill>
                  <a:srgbClr val="666666"/>
                </a:solidFill>
                <a:latin typeface="Source Sans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January 24, 2023</a:t>
            </a:r>
          </a:p>
        </p:txBody>
      </p:sp>
    </p:spTree>
    <p:extLst>
      <p:ext uri="{BB962C8B-B14F-4D97-AF65-F5344CB8AC3E}">
        <p14:creationId xmlns:p14="http://schemas.microsoft.com/office/powerpoint/2010/main" val="4099528549"/>
      </p:ext>
    </p:extLst>
  </p:cSld>
  <p:clrMapOvr>
    <a:masterClrMapping/>
  </p:clrMapOvr>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457200"/>
            <a:ext cx="7388352" cy="1638300"/>
          </a:xfrm>
        </p:spPr>
        <p:txBody>
          <a:bodyPr anchor="b">
            <a:normAutofit/>
          </a:bodyPr>
          <a:lstStyle>
            <a:lvl1pPr>
              <a:defRPr sz="6600"/>
            </a:lvl1pPr>
          </a:lstStyle>
          <a:p>
            <a:r>
              <a:rPr lang="en-US"/>
              <a:t>Click to edit Master title style</a:t>
            </a:r>
          </a:p>
        </p:txBody>
      </p:sp>
      <p:sp>
        <p:nvSpPr>
          <p:cNvPr id="3" name="Content Placeholder 2"/>
          <p:cNvSpPr>
            <a:spLocks noGrp="1"/>
          </p:cNvSpPr>
          <p:nvPr>
            <p:ph idx="1"/>
          </p:nvPr>
        </p:nvSpPr>
        <p:spPr>
          <a:xfrm>
            <a:off x="9262873" y="457200"/>
            <a:ext cx="7386828" cy="8816340"/>
          </a:xfrm>
        </p:spPr>
        <p:txBody>
          <a:bodyPr/>
          <a:lstStyle>
            <a:lvl1pPr>
              <a:lnSpc>
                <a:spcPct val="140000"/>
              </a:lnSpc>
              <a:spcAft>
                <a:spcPts val="1200"/>
              </a:spcAft>
              <a:defRPr sz="4800"/>
            </a:lvl1pPr>
            <a:lvl2pPr>
              <a:lnSpc>
                <a:spcPct val="140000"/>
              </a:lnSpc>
              <a:spcAft>
                <a:spcPts val="1200"/>
              </a:spcAft>
              <a:defRPr sz="4200"/>
            </a:lvl2pPr>
            <a:lvl3pPr>
              <a:lnSpc>
                <a:spcPct val="140000"/>
              </a:lnSpc>
              <a:spcAft>
                <a:spcPts val="1200"/>
              </a:spcAft>
              <a:defRPr sz="3600"/>
            </a:lvl3pPr>
            <a:lvl4pPr>
              <a:lnSpc>
                <a:spcPct val="140000"/>
              </a:lnSpc>
              <a:spcAft>
                <a:spcPts val="1200"/>
              </a:spcAft>
              <a:defRPr sz="3000"/>
            </a:lvl4pPr>
            <a:lvl5pPr>
              <a:lnSpc>
                <a:spcPct val="140000"/>
              </a:lnSpc>
              <a:spcAft>
                <a:spcPts val="1200"/>
              </a:spcAft>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18" y="2324100"/>
            <a:ext cx="7388352" cy="6949440"/>
          </a:xfrm>
        </p:spPr>
        <p:txBody>
          <a:bodyPr>
            <a:normAutofit/>
          </a:bodyPr>
          <a:lstStyle>
            <a:lvl1pPr marL="0" indent="0">
              <a:lnSpc>
                <a:spcPct val="140000"/>
              </a:lnSpc>
              <a:spcBef>
                <a:spcPts val="0"/>
              </a:spcBef>
              <a:spcAft>
                <a:spcPts val="1200"/>
              </a:spcAft>
              <a:buNone/>
              <a:defRPr sz="32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312561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right with text">
    <p:spTree>
      <p:nvGrpSpPr>
        <p:cNvPr id="1" name=""/>
        <p:cNvGrpSpPr/>
        <p:nvPr/>
      </p:nvGrpSpPr>
      <p:grpSpPr>
        <a:xfrm>
          <a:off x="0" y="0"/>
          <a:ext cx="0" cy="0"/>
          <a:chOff x="0" y="0"/>
          <a:chExt cx="0" cy="0"/>
        </a:xfrm>
      </p:grpSpPr>
      <p:sp>
        <p:nvSpPr>
          <p:cNvPr id="2" name="Title 1"/>
          <p:cNvSpPr>
            <a:spLocks noGrp="1"/>
          </p:cNvSpPr>
          <p:nvPr>
            <p:ph type="title"/>
          </p:nvPr>
        </p:nvSpPr>
        <p:spPr>
          <a:xfrm>
            <a:off x="1645920" y="457200"/>
            <a:ext cx="7278624" cy="1638300"/>
          </a:xfrm>
        </p:spPr>
        <p:txBody>
          <a:bodyPr anchor="b">
            <a:normAutofit/>
          </a:bodyPr>
          <a:lstStyle>
            <a:lvl1pPr>
              <a:defRPr sz="6600"/>
            </a:lvl1pPr>
          </a:lstStyle>
          <a:p>
            <a:r>
              <a:rPr lang="en-US"/>
              <a:t>Click to edit Master title style</a:t>
            </a:r>
          </a:p>
        </p:txBody>
      </p:sp>
      <p:sp>
        <p:nvSpPr>
          <p:cNvPr id="3" name="Picture Placeholder 2"/>
          <p:cNvSpPr>
            <a:spLocks noGrp="1" noChangeAspect="1"/>
          </p:cNvSpPr>
          <p:nvPr>
            <p:ph type="pic" idx="1"/>
          </p:nvPr>
        </p:nvSpPr>
        <p:spPr>
          <a:xfrm>
            <a:off x="9372600" y="0"/>
            <a:ext cx="8915400" cy="950595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p:cNvSpPr>
            <a:spLocks noGrp="1"/>
          </p:cNvSpPr>
          <p:nvPr>
            <p:ph type="body" sz="half" idx="2"/>
          </p:nvPr>
        </p:nvSpPr>
        <p:spPr>
          <a:xfrm>
            <a:off x="1645920" y="2324099"/>
            <a:ext cx="7278624" cy="6949440"/>
          </a:xfrm>
        </p:spPr>
        <p:txBody>
          <a:bodyPr>
            <a:normAutofit/>
          </a:bodyPr>
          <a:lstStyle>
            <a:lvl1pPr marL="0" indent="0">
              <a:lnSpc>
                <a:spcPct val="140000"/>
              </a:lnSpc>
              <a:spcBef>
                <a:spcPts val="0"/>
              </a:spcBef>
              <a:spcAft>
                <a:spcPts val="1200"/>
              </a:spcAft>
              <a:buNone/>
              <a:defRPr sz="32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130369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left with text">
    <p:spTree>
      <p:nvGrpSpPr>
        <p:cNvPr id="1" name=""/>
        <p:cNvGrpSpPr/>
        <p:nvPr/>
      </p:nvGrpSpPr>
      <p:grpSpPr>
        <a:xfrm>
          <a:off x="0" y="0"/>
          <a:ext cx="0" cy="0"/>
          <a:chOff x="0" y="0"/>
          <a:chExt cx="0" cy="0"/>
        </a:xfrm>
      </p:grpSpPr>
      <p:sp>
        <p:nvSpPr>
          <p:cNvPr id="2" name="Title 1"/>
          <p:cNvSpPr>
            <a:spLocks noGrp="1"/>
          </p:cNvSpPr>
          <p:nvPr>
            <p:ph type="title"/>
          </p:nvPr>
        </p:nvSpPr>
        <p:spPr>
          <a:xfrm>
            <a:off x="9372600" y="457200"/>
            <a:ext cx="7277100" cy="1638300"/>
          </a:xfrm>
        </p:spPr>
        <p:txBody>
          <a:bodyPr anchor="b">
            <a:normAutofit/>
          </a:bodyPr>
          <a:lstStyle>
            <a:lvl1pPr>
              <a:defRPr sz="6600"/>
            </a:lvl1pPr>
          </a:lstStyle>
          <a:p>
            <a:r>
              <a:rPr lang="en-US"/>
              <a:t>Click to edit Master title style</a:t>
            </a:r>
          </a:p>
        </p:txBody>
      </p:sp>
      <p:sp>
        <p:nvSpPr>
          <p:cNvPr id="3" name="Picture Placeholder 2"/>
          <p:cNvSpPr>
            <a:spLocks noGrp="1" noChangeAspect="1"/>
          </p:cNvSpPr>
          <p:nvPr>
            <p:ph type="pic" idx="1"/>
          </p:nvPr>
        </p:nvSpPr>
        <p:spPr>
          <a:xfrm>
            <a:off x="0" y="0"/>
            <a:ext cx="8915400" cy="950976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p:cNvSpPr>
            <a:spLocks noGrp="1"/>
          </p:cNvSpPr>
          <p:nvPr>
            <p:ph type="body" sz="half" idx="2"/>
          </p:nvPr>
        </p:nvSpPr>
        <p:spPr>
          <a:xfrm>
            <a:off x="9372600" y="2324099"/>
            <a:ext cx="7277100" cy="6949440"/>
          </a:xfrm>
        </p:spPr>
        <p:txBody>
          <a:bodyPr>
            <a:normAutofit/>
          </a:bodyPr>
          <a:lstStyle>
            <a:lvl1pPr marL="0" indent="0">
              <a:lnSpc>
                <a:spcPct val="140000"/>
              </a:lnSpc>
              <a:spcBef>
                <a:spcPts val="0"/>
              </a:spcBef>
              <a:spcAft>
                <a:spcPts val="1200"/>
              </a:spcAft>
              <a:buNone/>
              <a:defRPr sz="32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192787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full screen w text">
    <p:spTree>
      <p:nvGrpSpPr>
        <p:cNvPr id="1" name=""/>
        <p:cNvGrpSpPr/>
        <p:nvPr/>
      </p:nvGrpSpPr>
      <p:grpSpPr>
        <a:xfrm>
          <a:off x="0" y="0"/>
          <a:ext cx="0" cy="0"/>
          <a:chOff x="0" y="0"/>
          <a:chExt cx="0" cy="0"/>
        </a:xfrm>
      </p:grpSpPr>
      <p:sp>
        <p:nvSpPr>
          <p:cNvPr id="4" name="Picture Placeholder 2"/>
          <p:cNvSpPr>
            <a:spLocks noGrp="1"/>
          </p:cNvSpPr>
          <p:nvPr>
            <p:ph type="pic" idx="10"/>
          </p:nvPr>
        </p:nvSpPr>
        <p:spPr>
          <a:xfrm>
            <a:off x="0" y="0"/>
            <a:ext cx="18288000" cy="9509760"/>
          </a:xfrm>
          <a:solidFill>
            <a:srgbClr val="E6E6E6"/>
          </a:solidFill>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2" name="Title 1"/>
          <p:cNvSpPr>
            <a:spLocks noGrp="1"/>
          </p:cNvSpPr>
          <p:nvPr>
            <p:ph type="title"/>
          </p:nvPr>
        </p:nvSpPr>
        <p:spPr>
          <a:effectLst>
            <a:outerShdw blurRad="63500" sx="102000" sy="102000" algn="ctr" rotWithShape="0">
              <a:prstClr val="black">
                <a:alpha val="40000"/>
              </a:prstClr>
            </a:outerShdw>
          </a:effectLst>
        </p:spPr>
        <p:txBody>
          <a:bodyPr>
            <a:normAutofit/>
          </a:bodyPr>
          <a:lstStyle>
            <a:lvl1pPr>
              <a:defRPr sz="7200" b="0">
                <a:solidFill>
                  <a:schemeClr val="bg1"/>
                </a:solidFill>
                <a:effectLst/>
                <a:latin typeface="Source Sans Pro Light" panose="020B0403030403020204" pitchFamily="34" charset="0"/>
              </a:defRPr>
            </a:lvl1pPr>
          </a:lstStyle>
          <a:p>
            <a:r>
              <a:rPr lang="en-US"/>
              <a:t>Click to edit Master title style</a:t>
            </a:r>
          </a:p>
        </p:txBody>
      </p:sp>
      <p:sp>
        <p:nvSpPr>
          <p:cNvPr id="5" name="Text Placeholder 3"/>
          <p:cNvSpPr>
            <a:spLocks noGrp="1"/>
          </p:cNvSpPr>
          <p:nvPr>
            <p:ph type="body" sz="half" idx="2"/>
          </p:nvPr>
        </p:nvSpPr>
        <p:spPr>
          <a:xfrm>
            <a:off x="1645919" y="2324099"/>
            <a:ext cx="14996161" cy="2106387"/>
          </a:xfrm>
        </p:spPr>
        <p:txBody>
          <a:bodyPr>
            <a:normAutofit/>
          </a:bodyPr>
          <a:lstStyle>
            <a:lvl1pPr marL="0" indent="0">
              <a:buNone/>
              <a:defRPr sz="3200">
                <a:solidFill>
                  <a:srgbClr val="F5F5F5"/>
                </a:solidFill>
                <a:effectLst/>
                <a:latin typeface="Source Sans Pro Semibold" panose="020B0603030403020204" pitchFamily="34" charset="0"/>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316923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search ta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6306800" y="2"/>
            <a:ext cx="1219200" cy="480062"/>
          </a:xfrm>
          <a:prstGeom prst="rect">
            <a:avLst/>
          </a:prstGeom>
        </p:spPr>
        <p:txBody>
          <a:bodyPr vert="horz" lIns="91440" tIns="45720" rIns="91440" bIns="45720" rtlCol="0" anchor="ctr"/>
          <a:lstStyle>
            <a:lvl1pPr algn="r">
              <a:defRPr sz="1500">
                <a:solidFill>
                  <a:schemeClr val="tx2">
                    <a:lumMod val="60000"/>
                    <a:lumOff val="40000"/>
                  </a:schemeClr>
                </a:solidFill>
                <a:latin typeface="Myriad Pro" pitchFamily="34" charset="0"/>
              </a:defRPr>
            </a:lvl1pPr>
          </a:lstStyle>
          <a:p>
            <a:fld id="{38A7DEE8-1CF1-4B5F-9588-BF8D59EA4E06}" type="slidenum">
              <a:rPr lang="en-US" smtClean="0"/>
              <a:pPr/>
              <a:t>‹#›</a:t>
            </a:fld>
            <a:endParaRPr lang="en-US" dirty="0"/>
          </a:p>
        </p:txBody>
      </p:sp>
    </p:spTree>
    <p:extLst>
      <p:ext uri="{BB962C8B-B14F-4D97-AF65-F5344CB8AC3E}">
        <p14:creationId xmlns:p14="http://schemas.microsoft.com/office/powerpoint/2010/main" val="216020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0">
                <a:solidFill>
                  <a:srgbClr val="3C90FF"/>
                </a:solidFill>
                <a:latin typeface="Source Sans Pro Light" panose="020B0403030403020204" pitchFamily="34" charset="0"/>
              </a:defRPr>
            </a:lvl1pPr>
          </a:lstStyle>
          <a:p>
            <a:r>
              <a:rPr lang="en-US"/>
              <a:t>Click to edit Master title style</a:t>
            </a:r>
          </a:p>
        </p:txBody>
      </p:sp>
      <p:sp>
        <p:nvSpPr>
          <p:cNvPr id="3" name="Content Placeholder 2"/>
          <p:cNvSpPr>
            <a:spLocks noGrp="1"/>
          </p:cNvSpPr>
          <p:nvPr>
            <p:ph idx="1"/>
          </p:nvPr>
        </p:nvSpPr>
        <p:spPr>
          <a:xfrm>
            <a:off x="1645920" y="2331720"/>
            <a:ext cx="14996160" cy="6949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34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0">
                <a:solidFill>
                  <a:srgbClr val="3C90FF"/>
                </a:solidFill>
                <a:latin typeface="Source Sans Pro Light" panose="020B0403030403020204" pitchFamily="34" charset="0"/>
              </a:defRPr>
            </a:lvl1pPr>
          </a:lstStyle>
          <a:p>
            <a:r>
              <a:rPr lang="en-US"/>
              <a:t>Click to edit Master title style</a:t>
            </a:r>
          </a:p>
        </p:txBody>
      </p:sp>
      <p:sp>
        <p:nvSpPr>
          <p:cNvPr id="4" name="Rectangle 3"/>
          <p:cNvSpPr/>
          <p:nvPr userDrawn="1"/>
        </p:nvSpPr>
        <p:spPr>
          <a:xfrm>
            <a:off x="0" y="9098280"/>
            <a:ext cx="18288000" cy="118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645920" y="2331720"/>
            <a:ext cx="14996160" cy="7525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7119511" y="9893808"/>
            <a:ext cx="886326" cy="228600"/>
          </a:xfrm>
          <a:prstGeom prst="rect">
            <a:avLst/>
          </a:prstGeom>
        </p:spPr>
        <p:txBody>
          <a:bodyPr vert="horz" lIns="0" tIns="0" rIns="0" bIns="0" rtlCol="0" anchor="b" anchorCtr="0"/>
          <a:lstStyle>
            <a:defPPr>
              <a:defRPr lang="en-US"/>
            </a:defPPr>
            <a:lvl1pPr marL="0" algn="r" defTabSz="457200" rtl="0" eaLnBrk="1" latinLnBrk="0" hangingPunct="1">
              <a:defRPr sz="1800" kern="1200">
                <a:solidFill>
                  <a:schemeClr val="tx2">
                    <a:lumMod val="60000"/>
                    <a:lumOff val="40000"/>
                  </a:schemeClr>
                </a:solidFill>
                <a:latin typeface="Myriad Pro"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A7DEE8-1CF1-4B5F-9588-BF8D59EA4E06}" type="slidenum">
              <a:rPr lang="en-US" smtClean="0">
                <a:solidFill>
                  <a:srgbClr val="666666"/>
                </a:solidFill>
                <a:latin typeface="Source Sans Pro" panose="020B0503030403020204" pitchFamily="34" charset="0"/>
              </a:rPr>
              <a:pPr/>
              <a:t>‹#›</a:t>
            </a:fld>
            <a:endParaRPr lang="en-US" dirty="0">
              <a:solidFill>
                <a:srgbClr val="666666"/>
              </a:solidFill>
              <a:latin typeface="Source Sans Pro" panose="020B0503030403020204" pitchFamily="34" charset="0"/>
            </a:endParaRPr>
          </a:p>
        </p:txBody>
      </p:sp>
    </p:spTree>
    <p:extLst>
      <p:ext uri="{BB962C8B-B14F-4D97-AF65-F5344CB8AC3E}">
        <p14:creationId xmlns:p14="http://schemas.microsoft.com/office/powerpoint/2010/main" val="340154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45920" y="914400"/>
            <a:ext cx="14996160" cy="8229600"/>
          </a:xfrm>
        </p:spPr>
        <p:txBody>
          <a:bodyPr anchor="ctr" anchorCtr="1">
            <a:normAutofit/>
          </a:bodyPr>
          <a:lstStyle>
            <a:lvl1pPr algn="ctr">
              <a:defRPr sz="11800"/>
            </a:lvl1pPr>
          </a:lstStyle>
          <a:p>
            <a:r>
              <a:rPr lang="en-US"/>
              <a:t>Click to edit Master title style</a:t>
            </a:r>
          </a:p>
        </p:txBody>
      </p:sp>
    </p:spTree>
    <p:extLst>
      <p:ext uri="{BB962C8B-B14F-4D97-AF65-F5344CB8AC3E}">
        <p14:creationId xmlns:p14="http://schemas.microsoft.com/office/powerpoint/2010/main" val="63110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361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43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bar">
    <p:spTree>
      <p:nvGrpSpPr>
        <p:cNvPr id="1" name=""/>
        <p:cNvGrpSpPr/>
        <p:nvPr/>
      </p:nvGrpSpPr>
      <p:grpSpPr>
        <a:xfrm>
          <a:off x="0" y="0"/>
          <a:ext cx="0" cy="0"/>
          <a:chOff x="0" y="0"/>
          <a:chExt cx="0" cy="0"/>
        </a:xfrm>
      </p:grpSpPr>
      <p:sp>
        <p:nvSpPr>
          <p:cNvPr id="2" name="Rectangle 1"/>
          <p:cNvSpPr/>
          <p:nvPr userDrawn="1"/>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p:cNvSpPr txBox="1">
            <a:spLocks/>
          </p:cNvSpPr>
          <p:nvPr userDrawn="1"/>
        </p:nvSpPr>
        <p:spPr>
          <a:xfrm>
            <a:off x="17119511" y="9893808"/>
            <a:ext cx="886326" cy="228600"/>
          </a:xfrm>
          <a:prstGeom prst="rect">
            <a:avLst/>
          </a:prstGeom>
        </p:spPr>
        <p:txBody>
          <a:bodyPr vert="horz" lIns="0" tIns="0" rIns="0" bIns="0" rtlCol="0" anchor="b" anchorCtr="0"/>
          <a:lstStyle>
            <a:defPPr>
              <a:defRPr lang="en-US"/>
            </a:defPPr>
            <a:lvl1pPr marL="0" algn="r" defTabSz="457200" rtl="0" eaLnBrk="1" latinLnBrk="0" hangingPunct="1">
              <a:defRPr sz="1800" kern="1200">
                <a:solidFill>
                  <a:schemeClr val="tx2">
                    <a:lumMod val="60000"/>
                    <a:lumOff val="40000"/>
                  </a:schemeClr>
                </a:solidFill>
                <a:latin typeface="Myriad Pro"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A7DEE8-1CF1-4B5F-9588-BF8D59EA4E06}" type="slidenum">
              <a:rPr lang="en-US" smtClean="0">
                <a:solidFill>
                  <a:srgbClr val="666666"/>
                </a:solidFill>
                <a:latin typeface="Source Sans Pro" panose="020B0503030403020204" pitchFamily="34" charset="0"/>
              </a:rPr>
              <a:pPr/>
              <a:t>‹#›</a:t>
            </a:fld>
            <a:endParaRPr lang="en-US" dirty="0">
              <a:solidFill>
                <a:srgbClr val="666666"/>
              </a:solidFill>
              <a:latin typeface="Source Sans Pro" panose="020B0503030403020204" pitchFamily="34" charset="0"/>
            </a:endParaRPr>
          </a:p>
        </p:txBody>
      </p:sp>
    </p:spTree>
    <p:extLst>
      <p:ext uri="{BB962C8B-B14F-4D97-AF65-F5344CB8AC3E}">
        <p14:creationId xmlns:p14="http://schemas.microsoft.com/office/powerpoint/2010/main" val="121820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2331720"/>
            <a:ext cx="7383780" cy="6949440"/>
          </a:xfrm>
        </p:spPr>
        <p:txBody>
          <a:bodyPr/>
          <a:lstStyle>
            <a:lvl1pPr>
              <a:lnSpc>
                <a:spcPct val="140000"/>
              </a:lnSpc>
              <a:spcAft>
                <a:spcPts val="1200"/>
              </a:spcAft>
              <a:defRPr/>
            </a:lvl1pPr>
            <a:lvl2pPr>
              <a:lnSpc>
                <a:spcPct val="140000"/>
              </a:lnSpc>
              <a:spcAft>
                <a:spcPts val="1200"/>
              </a:spcAft>
              <a:defRPr/>
            </a:lvl2pPr>
            <a:lvl3pPr>
              <a:lnSpc>
                <a:spcPct val="140000"/>
              </a:lnSpc>
              <a:spcAft>
                <a:spcPts val="1200"/>
              </a:spcAft>
              <a:defRPr/>
            </a:lvl3pPr>
            <a:lvl4pPr>
              <a:lnSpc>
                <a:spcPct val="140000"/>
              </a:lnSpc>
              <a:spcAft>
                <a:spcPts val="1200"/>
              </a:spcAft>
              <a:defRPr/>
            </a:lvl4pPr>
            <a:lvl5pPr>
              <a:lnSpc>
                <a:spcPct val="14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331720"/>
            <a:ext cx="7383780" cy="6949440"/>
          </a:xfrm>
        </p:spPr>
        <p:txBody>
          <a:bodyPr/>
          <a:lstStyle>
            <a:lvl1pPr>
              <a:lnSpc>
                <a:spcPct val="140000"/>
              </a:lnSpc>
              <a:spcAft>
                <a:spcPts val="1200"/>
              </a:spcAft>
              <a:defRPr/>
            </a:lvl1pPr>
            <a:lvl2pPr>
              <a:lnSpc>
                <a:spcPct val="140000"/>
              </a:lnSpc>
              <a:spcAft>
                <a:spcPts val="1200"/>
              </a:spcAft>
              <a:defRPr/>
            </a:lvl2pPr>
            <a:lvl3pPr>
              <a:lnSpc>
                <a:spcPct val="140000"/>
              </a:lnSpc>
              <a:spcAft>
                <a:spcPts val="1200"/>
              </a:spcAft>
              <a:defRPr/>
            </a:lvl3pPr>
            <a:lvl4pPr>
              <a:lnSpc>
                <a:spcPct val="140000"/>
              </a:lnSpc>
              <a:spcAft>
                <a:spcPts val="1200"/>
              </a:spcAft>
              <a:defRPr/>
            </a:lvl4pPr>
            <a:lvl5pPr>
              <a:lnSpc>
                <a:spcPct val="14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61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457200"/>
            <a:ext cx="14996160" cy="1645920"/>
          </a:xfrm>
        </p:spPr>
        <p:txBody>
          <a:bodyPr/>
          <a:lstStyle/>
          <a:p>
            <a:r>
              <a:rPr lang="en-US"/>
              <a:t>Click to edit Master title style</a:t>
            </a:r>
          </a:p>
        </p:txBody>
      </p:sp>
      <p:sp>
        <p:nvSpPr>
          <p:cNvPr id="3" name="Text Placeholder 2"/>
          <p:cNvSpPr>
            <a:spLocks noGrp="1"/>
          </p:cNvSpPr>
          <p:nvPr>
            <p:ph type="body" idx="1" hasCustomPrompt="1"/>
          </p:nvPr>
        </p:nvSpPr>
        <p:spPr>
          <a:xfrm>
            <a:off x="1645920" y="2331721"/>
            <a:ext cx="7388352" cy="803366"/>
          </a:xfrm>
        </p:spPr>
        <p:txBody>
          <a:bodyPr anchor="t" anchorCtr="0">
            <a:normAutofit/>
          </a:bodyPr>
          <a:lstStyle>
            <a:lvl1pPr marL="0" indent="0">
              <a:buNone/>
              <a:defRPr sz="3200" b="0">
                <a:solidFill>
                  <a:schemeClr val="accent1"/>
                </a:solidFill>
                <a:latin typeface="Source Sans Pro" panose="020B0503030403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645920" y="3135087"/>
            <a:ext cx="7388352" cy="6138452"/>
          </a:xfrm>
        </p:spPr>
        <p:txBody>
          <a:bodyPr/>
          <a:lstStyle>
            <a:lvl1pPr>
              <a:lnSpc>
                <a:spcPct val="140000"/>
              </a:lnSpc>
              <a:spcAft>
                <a:spcPts val="1200"/>
              </a:spcAft>
              <a:defRPr/>
            </a:lvl1pPr>
            <a:lvl2pPr>
              <a:lnSpc>
                <a:spcPct val="140000"/>
              </a:lnSpc>
              <a:spcAft>
                <a:spcPts val="1200"/>
              </a:spcAft>
              <a:defRPr/>
            </a:lvl2pPr>
            <a:lvl3pPr>
              <a:lnSpc>
                <a:spcPct val="140000"/>
              </a:lnSpc>
              <a:spcAft>
                <a:spcPts val="1200"/>
              </a:spcAft>
              <a:defRPr/>
            </a:lvl3pPr>
            <a:lvl4pPr>
              <a:lnSpc>
                <a:spcPct val="140000"/>
              </a:lnSpc>
              <a:spcAft>
                <a:spcPts val="1200"/>
              </a:spcAft>
              <a:defRPr/>
            </a:lvl4pPr>
            <a:lvl5pPr>
              <a:lnSpc>
                <a:spcPct val="14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9258300" y="2331721"/>
            <a:ext cx="7383780" cy="803366"/>
          </a:xfrm>
        </p:spPr>
        <p:txBody>
          <a:bodyPr anchor="t" anchorCtr="0">
            <a:normAutofit/>
          </a:bodyPr>
          <a:lstStyle>
            <a:lvl1pPr marL="0" indent="0">
              <a:buNone/>
              <a:defRPr sz="3200" b="0">
                <a:solidFill>
                  <a:schemeClr val="accent1"/>
                </a:solidFill>
                <a:latin typeface="Source Sans Pro" panose="020B050303040302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135087"/>
            <a:ext cx="7383780" cy="6138451"/>
          </a:xfrm>
        </p:spPr>
        <p:txBody>
          <a:bodyPr/>
          <a:lstStyle>
            <a:lvl1pPr>
              <a:lnSpc>
                <a:spcPct val="140000"/>
              </a:lnSpc>
              <a:spcAft>
                <a:spcPts val="1200"/>
              </a:spcAft>
              <a:defRPr/>
            </a:lvl1pPr>
            <a:lvl2pPr>
              <a:lnSpc>
                <a:spcPct val="140000"/>
              </a:lnSpc>
              <a:spcAft>
                <a:spcPts val="1200"/>
              </a:spcAft>
              <a:defRPr/>
            </a:lvl2pPr>
            <a:lvl3pPr>
              <a:lnSpc>
                <a:spcPct val="140000"/>
              </a:lnSpc>
              <a:spcAft>
                <a:spcPts val="1200"/>
              </a:spcAft>
              <a:defRPr/>
            </a:lvl3pPr>
            <a:lvl4pPr>
              <a:lnSpc>
                <a:spcPct val="140000"/>
              </a:lnSpc>
              <a:spcAft>
                <a:spcPts val="1200"/>
              </a:spcAft>
              <a:defRPr/>
            </a:lvl4pPr>
            <a:lvl5pPr>
              <a:lnSpc>
                <a:spcPct val="14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81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9509760"/>
            <a:ext cx="365760" cy="777240"/>
          </a:xfrm>
          <a:prstGeom prst="rect">
            <a:avLst/>
          </a:prstGeom>
          <a:solidFill>
            <a:srgbClr val="E75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5529"/>
              </a:solidFill>
            </a:endParaRPr>
          </a:p>
        </p:txBody>
      </p:sp>
      <p:sp>
        <p:nvSpPr>
          <p:cNvPr id="7" name="Rectangle 6"/>
          <p:cNvSpPr/>
          <p:nvPr userDrawn="1"/>
        </p:nvSpPr>
        <p:spPr>
          <a:xfrm>
            <a:off x="0" y="9509760"/>
            <a:ext cx="18288000" cy="7772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9509760"/>
            <a:ext cx="365760" cy="777240"/>
          </a:xfrm>
          <a:prstGeom prst="rect">
            <a:avLst/>
          </a:prstGeom>
          <a:solidFill>
            <a:srgbClr val="3C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645920" y="457200"/>
            <a:ext cx="14996160" cy="1645920"/>
          </a:xfrm>
          <a:prstGeom prst="rect">
            <a:avLst/>
          </a:prstGeom>
        </p:spPr>
        <p:txBody>
          <a:bodyPr vert="horz" lIns="0" tIns="45720" rIns="91440" bIns="0" rtlCol="0" anchor="b">
            <a:normAutofit/>
          </a:bodyPr>
          <a:lstStyle/>
          <a:p>
            <a:r>
              <a:rPr lang="en-US"/>
              <a:t>Click to edit Master title style</a:t>
            </a:r>
          </a:p>
        </p:txBody>
      </p:sp>
      <p:sp>
        <p:nvSpPr>
          <p:cNvPr id="3" name="Text Placeholder 2"/>
          <p:cNvSpPr>
            <a:spLocks noGrp="1"/>
          </p:cNvSpPr>
          <p:nvPr>
            <p:ph type="body" idx="1"/>
          </p:nvPr>
        </p:nvSpPr>
        <p:spPr>
          <a:xfrm>
            <a:off x="1645920" y="2331720"/>
            <a:ext cx="14996160" cy="6949440"/>
          </a:xfrm>
          <a:prstGeom prst="rect">
            <a:avLst/>
          </a:prstGeom>
        </p:spPr>
        <p:txBody>
          <a:bodyPr vert="horz" lIns="18288"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p:cNvSpPr txBox="1"/>
          <p:nvPr userDrawn="1"/>
        </p:nvSpPr>
        <p:spPr>
          <a:xfrm>
            <a:off x="1612384" y="9594723"/>
            <a:ext cx="14996160" cy="54864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200" b="0" dirty="0">
                <a:solidFill>
                  <a:srgbClr val="666666"/>
                </a:solidFill>
                <a:latin typeface="Source Sans Pro" panose="020B0503030403020204" pitchFamily="34" charset="0"/>
              </a:rPr>
              <a:t>Montgomery County Demographic Trends</a:t>
            </a:r>
          </a:p>
        </p:txBody>
      </p:sp>
      <p:sp>
        <p:nvSpPr>
          <p:cNvPr id="18" name="Slide Number Placeholder 5"/>
          <p:cNvSpPr txBox="1">
            <a:spLocks/>
          </p:cNvSpPr>
          <p:nvPr userDrawn="1"/>
        </p:nvSpPr>
        <p:spPr>
          <a:xfrm>
            <a:off x="17119511" y="9893808"/>
            <a:ext cx="886326" cy="228600"/>
          </a:xfrm>
          <a:prstGeom prst="rect">
            <a:avLst/>
          </a:prstGeom>
        </p:spPr>
        <p:txBody>
          <a:bodyPr vert="horz" lIns="0" tIns="0" rIns="0" bIns="0" rtlCol="0" anchor="b" anchorCtr="0"/>
          <a:lstStyle>
            <a:defPPr>
              <a:defRPr lang="en-US"/>
            </a:defPPr>
            <a:lvl1pPr marL="0" algn="r" defTabSz="457200" rtl="0" eaLnBrk="1" latinLnBrk="0" hangingPunct="1">
              <a:defRPr sz="1800" kern="1200">
                <a:solidFill>
                  <a:schemeClr val="tx2">
                    <a:lumMod val="60000"/>
                    <a:lumOff val="40000"/>
                  </a:schemeClr>
                </a:solidFill>
                <a:latin typeface="Myriad Pro"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A7DEE8-1CF1-4B5F-9588-BF8D59EA4E06}" type="slidenum">
              <a:rPr lang="en-US" smtClean="0">
                <a:solidFill>
                  <a:srgbClr val="666666"/>
                </a:solidFill>
                <a:latin typeface="Source Sans Pro" panose="020B0503030403020204" pitchFamily="34" charset="0"/>
              </a:rPr>
              <a:pPr/>
              <a:t>‹#›</a:t>
            </a:fld>
            <a:endParaRPr lang="en-US" dirty="0">
              <a:solidFill>
                <a:srgbClr val="666666"/>
              </a:solidFill>
              <a:latin typeface="Source Sans Pro" panose="020B0503030403020204" pitchFamily="34" charset="0"/>
            </a:endParaRPr>
          </a:p>
        </p:txBody>
      </p:sp>
      <p:pic>
        <p:nvPicPr>
          <p:cNvPr id="14" name="Picture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27918" y="9702165"/>
            <a:ext cx="360827" cy="365760"/>
          </a:xfrm>
          <a:prstGeom prst="rect">
            <a:avLst/>
          </a:prstGeom>
        </p:spPr>
      </p:pic>
      <p:sp>
        <p:nvSpPr>
          <p:cNvPr id="13" name="Date Placeholder 3"/>
          <p:cNvSpPr txBox="1">
            <a:spLocks/>
          </p:cNvSpPr>
          <p:nvPr userDrawn="1"/>
        </p:nvSpPr>
        <p:spPr>
          <a:xfrm>
            <a:off x="14992349" y="9891719"/>
            <a:ext cx="2573275" cy="231089"/>
          </a:xfrm>
          <a:prstGeom prst="rect">
            <a:avLst/>
          </a:prstGeom>
        </p:spPr>
        <p:txBody>
          <a:bodyPr vert="horz" lIns="0" tIns="0" rIns="0" bIns="0" rtlCol="0" anchor="b" anchorCtr="0"/>
          <a:lstStyle>
            <a:defPPr>
              <a:defRPr lang="en-US"/>
            </a:defPPr>
            <a:lvl1pPr marL="0" algn="r" defTabSz="457200" rtl="0" eaLnBrk="1" latinLnBrk="0" hangingPunct="1">
              <a:defRPr sz="1800" kern="1200">
                <a:solidFill>
                  <a:srgbClr val="666666"/>
                </a:solidFill>
                <a:latin typeface="Source Sans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January 24, 2023</a:t>
            </a:r>
          </a:p>
        </p:txBody>
      </p:sp>
    </p:spTree>
    <p:extLst>
      <p:ext uri="{BB962C8B-B14F-4D97-AF65-F5344CB8AC3E}">
        <p14:creationId xmlns:p14="http://schemas.microsoft.com/office/powerpoint/2010/main" val="481670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6" r:id="rId5"/>
    <p:sldLayoutId id="2147483667" r:id="rId6"/>
    <p:sldLayoutId id="2147483672" r:id="rId7"/>
    <p:sldLayoutId id="2147483664" r:id="rId8"/>
    <p:sldLayoutId id="2147483665" r:id="rId9"/>
    <p:sldLayoutId id="2147483668" r:id="rId10"/>
    <p:sldLayoutId id="2147483676" r:id="rId11"/>
    <p:sldLayoutId id="2147483677" r:id="rId12"/>
    <p:sldLayoutId id="2147483675" r:id="rId13"/>
    <p:sldLayoutId id="2147483678" r:id="rId14"/>
  </p:sldLayoutIdLst>
  <p:txStyles>
    <p:titleStyle>
      <a:lvl1pPr algn="l" defTabSz="1371600" rtl="0" eaLnBrk="1" latinLnBrk="0" hangingPunct="1">
        <a:lnSpc>
          <a:spcPct val="80000"/>
        </a:lnSpc>
        <a:spcBef>
          <a:spcPct val="0"/>
        </a:spcBef>
        <a:buNone/>
        <a:defRPr sz="7200" kern="1200">
          <a:solidFill>
            <a:srgbClr val="3C90FF"/>
          </a:solidFill>
          <a:latin typeface="Source Sans Pro Light" panose="020B0403030403020204" pitchFamily="34" charset="0"/>
          <a:ea typeface="+mj-ea"/>
          <a:cs typeface="+mj-cs"/>
        </a:defRPr>
      </a:lvl1pPr>
    </p:titleStyle>
    <p:bodyStyle>
      <a:lvl1pPr marL="342900" indent="-342900" algn="l" defTabSz="1371600" rtl="0" eaLnBrk="1" latinLnBrk="0" hangingPunct="1">
        <a:lnSpc>
          <a:spcPct val="120000"/>
        </a:lnSpc>
        <a:spcBef>
          <a:spcPts val="0"/>
        </a:spcBef>
        <a:spcAft>
          <a:spcPts val="1600"/>
        </a:spcAft>
        <a:buFont typeface="Arial" panose="020B0604020202020204" pitchFamily="34" charset="0"/>
        <a:buChar char="•"/>
        <a:defRPr sz="4200" kern="1200">
          <a:solidFill>
            <a:srgbClr val="333333"/>
          </a:solidFill>
          <a:latin typeface="Source Sans Pro" panose="020B0503030403020204" pitchFamily="34" charset="0"/>
          <a:ea typeface="+mn-ea"/>
          <a:cs typeface="+mn-cs"/>
        </a:defRPr>
      </a:lvl1pPr>
      <a:lvl2pPr marL="1028700" indent="-342900" algn="l" defTabSz="1371600" rtl="0" eaLnBrk="1" latinLnBrk="0" hangingPunct="1">
        <a:lnSpc>
          <a:spcPct val="120000"/>
        </a:lnSpc>
        <a:spcBef>
          <a:spcPts val="0"/>
        </a:spcBef>
        <a:spcAft>
          <a:spcPts val="1600"/>
        </a:spcAft>
        <a:buFont typeface="Arial" panose="020B0604020202020204" pitchFamily="34" charset="0"/>
        <a:buChar char="•"/>
        <a:defRPr sz="3600" kern="1200">
          <a:solidFill>
            <a:srgbClr val="333333"/>
          </a:solidFill>
          <a:latin typeface="Source Sans Pro" panose="020B0503030403020204" pitchFamily="34" charset="0"/>
          <a:ea typeface="+mn-ea"/>
          <a:cs typeface="+mn-cs"/>
        </a:defRPr>
      </a:lvl2pPr>
      <a:lvl3pPr marL="1714500" indent="-342900" algn="l" defTabSz="1371600" rtl="0" eaLnBrk="1" latinLnBrk="0" hangingPunct="1">
        <a:lnSpc>
          <a:spcPct val="120000"/>
        </a:lnSpc>
        <a:spcBef>
          <a:spcPts val="0"/>
        </a:spcBef>
        <a:spcAft>
          <a:spcPts val="1600"/>
        </a:spcAft>
        <a:buFont typeface="Arial" panose="020B0604020202020204" pitchFamily="34" charset="0"/>
        <a:buChar char="•"/>
        <a:defRPr sz="3000" kern="1200">
          <a:solidFill>
            <a:srgbClr val="333333"/>
          </a:solidFill>
          <a:latin typeface="Source Sans Pro" panose="020B0503030403020204" pitchFamily="34" charset="0"/>
          <a:ea typeface="+mn-ea"/>
          <a:cs typeface="+mn-cs"/>
        </a:defRPr>
      </a:lvl3pPr>
      <a:lvl4pPr marL="2400300" indent="-342900" algn="l" defTabSz="1371600" rtl="0" eaLnBrk="1" latinLnBrk="0" hangingPunct="1">
        <a:lnSpc>
          <a:spcPct val="120000"/>
        </a:lnSpc>
        <a:spcBef>
          <a:spcPts val="0"/>
        </a:spcBef>
        <a:spcAft>
          <a:spcPts val="1600"/>
        </a:spcAft>
        <a:buFont typeface="Arial" panose="020B0604020202020204" pitchFamily="34" charset="0"/>
        <a:buChar char="•"/>
        <a:defRPr sz="2700" kern="1200">
          <a:solidFill>
            <a:srgbClr val="333333"/>
          </a:solidFill>
          <a:latin typeface="Source Sans Pro" panose="020B0503030403020204" pitchFamily="34" charset="0"/>
          <a:ea typeface="+mn-ea"/>
          <a:cs typeface="+mn-cs"/>
        </a:defRPr>
      </a:lvl4pPr>
      <a:lvl5pPr marL="3086100" indent="-342900" algn="l" defTabSz="1371600" rtl="0" eaLnBrk="1" latinLnBrk="0" hangingPunct="1">
        <a:lnSpc>
          <a:spcPct val="120000"/>
        </a:lnSpc>
        <a:spcBef>
          <a:spcPts val="0"/>
        </a:spcBef>
        <a:spcAft>
          <a:spcPts val="1600"/>
        </a:spcAft>
        <a:buFont typeface="Arial" panose="020B0604020202020204" pitchFamily="34" charset="0"/>
        <a:buChar char="•"/>
        <a:defRPr sz="2700" kern="1200">
          <a:solidFill>
            <a:srgbClr val="333333"/>
          </a:solidFill>
          <a:latin typeface="Source Sans Pro" panose="020B0503030403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32" userDrawn="1">
          <p15:clr>
            <a:srgbClr val="F26B43"/>
          </p15:clr>
        </p15:guide>
        <p15:guide id="2" pos="10488" userDrawn="1">
          <p15:clr>
            <a:srgbClr val="F26B43"/>
          </p15:clr>
        </p15:guide>
        <p15:guide id="3" orient="horz" pos="1320" userDrawn="1">
          <p15:clr>
            <a:srgbClr val="F26B43"/>
          </p15:clr>
        </p15:guide>
        <p15:guide id="4" orient="horz" pos="1464" userDrawn="1">
          <p15:clr>
            <a:srgbClr val="F26B43"/>
          </p15:clr>
        </p15:guide>
        <p15:guide id="5" orient="horz" pos="288" userDrawn="1">
          <p15:clr>
            <a:srgbClr val="F26B43"/>
          </p15:clr>
        </p15:guide>
        <p15:guide id="6" orient="horz" pos="5988" userDrawn="1">
          <p15:clr>
            <a:srgbClr val="F26B43"/>
          </p15:clr>
        </p15:guide>
        <p15:guide id="7" orient="horz" pos="6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8" Type="http://schemas.openxmlformats.org/officeDocument/2006/relationships/hyperlink" Target="http://www.mcfacts.org/" TargetMode="External"/><Relationship Id="rId3" Type="http://schemas.openxmlformats.org/officeDocument/2006/relationships/hyperlink" Target="https://mcplanning.maps.arcgis.com/apps/Cascade/index.html?appid=4181648bae12480da2b87e2bc86709fa" TargetMode="External"/><Relationship Id="rId7" Type="http://schemas.openxmlformats.org/officeDocument/2006/relationships/hyperlink" Target="http://www.montgomeryplanning.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montgomeryplanning.org/wp-content/uploads/2023/01/MoCo-Economic-Indicators-Briefing-Q3-2022_122022.pdf" TargetMode="External"/><Relationship Id="rId11" Type="http://schemas.openxmlformats.org/officeDocument/2006/relationships/hyperlink" Target="mailto:Caroline.mccarthy@montgomeryplanning.org" TargetMode="External"/><Relationship Id="rId5" Type="http://schemas.openxmlformats.org/officeDocument/2006/relationships/hyperlink" Target="https://montgomeryplanning.org/tools/research/special-studies/neighborhood-change-in-the-washington-metropolitan-area/" TargetMode="External"/><Relationship Id="rId10" Type="http://schemas.openxmlformats.org/officeDocument/2006/relationships/image" Target="../media/image15.png"/><Relationship Id="rId4" Type="http://schemas.openxmlformats.org/officeDocument/2006/relationships/hyperlink" Target="https://montgomeryplanning.org/wp-content/uploads/2022/05/Montgomery-County-Council-District-Profiles-2022-1.pdf" TargetMode="Externa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C280-D127-E957-4088-822780FC05D1}"/>
              </a:ext>
            </a:extLst>
          </p:cNvPr>
          <p:cNvSpPr>
            <a:spLocks noGrp="1"/>
          </p:cNvSpPr>
          <p:nvPr>
            <p:ph type="ctrTitle"/>
          </p:nvPr>
        </p:nvSpPr>
        <p:spPr/>
        <p:txBody>
          <a:bodyPr>
            <a:normAutofit fontScale="90000"/>
          </a:bodyPr>
          <a:lstStyle/>
          <a:p>
            <a:r>
              <a:rPr lang="en-US" dirty="0"/>
              <a:t>Montgomery County Demographic Trends – Presentation to</a:t>
            </a:r>
            <a:r>
              <a:rPr lang="en-US" baseline="0" dirty="0"/>
              <a:t> the Montgomery County Council</a:t>
            </a:r>
            <a:endParaRPr lang="en-US" dirty="0"/>
          </a:p>
        </p:txBody>
      </p:sp>
      <p:pic>
        <p:nvPicPr>
          <p:cNvPr id="2050" name="Picture 2" descr="An image of faces of all colors, creeds, and styles, computer generated but as if drawn by colored pencils. The image stacks the heads of each person four rows high and 20 across like they are in a crowd.">
            <a:extLst>
              <a:ext uri="{FF2B5EF4-FFF2-40B4-BE49-F238E27FC236}">
                <a16:creationId xmlns:a16="http://schemas.microsoft.com/office/drawing/2014/main" id="{F86791CC-83B8-40E3-BD28-F9E3ED6191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027" b="3525"/>
          <a:stretch/>
        </p:blipFill>
        <p:spPr bwMode="auto">
          <a:xfrm>
            <a:off x="20" y="-1591"/>
            <a:ext cx="18287980" cy="6858000"/>
          </a:xfrm>
          <a:prstGeom prst="rect">
            <a:avLst/>
          </a:prstGeom>
          <a:solidFill>
            <a:srgbClr val="FFFFFF"/>
          </a:solidFill>
        </p:spPr>
      </p:pic>
    </p:spTree>
    <p:extLst>
      <p:ext uri="{BB962C8B-B14F-4D97-AF65-F5344CB8AC3E}">
        <p14:creationId xmlns:p14="http://schemas.microsoft.com/office/powerpoint/2010/main" val="108069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074C-B302-48BB-A893-A79B4F0EF3E8}"/>
              </a:ext>
            </a:extLst>
          </p:cNvPr>
          <p:cNvSpPr>
            <a:spLocks noGrp="1"/>
          </p:cNvSpPr>
          <p:nvPr>
            <p:ph type="title"/>
          </p:nvPr>
        </p:nvSpPr>
        <p:spPr/>
        <p:txBody>
          <a:bodyPr>
            <a:noAutofit/>
          </a:bodyPr>
          <a:lstStyle/>
          <a:p>
            <a:r>
              <a:rPr lang="en-US" sz="6500" dirty="0"/>
              <a:t>Population density by district and countywide</a:t>
            </a:r>
          </a:p>
        </p:txBody>
      </p:sp>
      <p:graphicFrame>
        <p:nvGraphicFramePr>
          <p:cNvPr id="5" name="Chart 4" descr="A bar graph depicts population density (people per square mile) in each Montgomery County district with the square mileage of each listed below the graph. The graph shows that District 4 is the most dense with about 7,000 people per square mile. District 6 follows with about 6,000, then District 3 at 4,700 and the remaining are smaller with a range of 818-2,367.">
            <a:extLst>
              <a:ext uri="{FF2B5EF4-FFF2-40B4-BE49-F238E27FC236}">
                <a16:creationId xmlns:a16="http://schemas.microsoft.com/office/drawing/2014/main" id="{6C98C66E-DBAE-43B0-B3BA-E1DE451018CF}"/>
              </a:ext>
            </a:extLst>
          </p:cNvPr>
          <p:cNvGraphicFramePr>
            <a:graphicFrameLocks/>
          </p:cNvGraphicFramePr>
          <p:nvPr>
            <p:extLst>
              <p:ext uri="{D42A27DB-BD31-4B8C-83A1-F6EECF244321}">
                <p14:modId xmlns:p14="http://schemas.microsoft.com/office/powerpoint/2010/main" val="1486439130"/>
              </p:ext>
            </p:extLst>
          </p:nvPr>
        </p:nvGraphicFramePr>
        <p:xfrm>
          <a:off x="1638300" y="2400945"/>
          <a:ext cx="14996160" cy="52688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750B2E7-67B1-4D94-A354-7C38458D6082}"/>
              </a:ext>
            </a:extLst>
          </p:cNvPr>
          <p:cNvSpPr txBox="1"/>
          <p:nvPr/>
        </p:nvSpPr>
        <p:spPr>
          <a:xfrm>
            <a:off x="1167618" y="7669763"/>
            <a:ext cx="1983545" cy="769441"/>
          </a:xfrm>
          <a:prstGeom prst="rect">
            <a:avLst/>
          </a:prstGeom>
          <a:noFill/>
        </p:spPr>
        <p:txBody>
          <a:bodyPr wrap="square" rtlCol="0">
            <a:spAutoFit/>
          </a:bodyPr>
          <a:lstStyle/>
          <a:p>
            <a:r>
              <a:rPr lang="en-US" sz="2200" b="1" dirty="0"/>
              <a:t>District Area (Square Miles):</a:t>
            </a:r>
          </a:p>
        </p:txBody>
      </p:sp>
      <p:graphicFrame>
        <p:nvGraphicFramePr>
          <p:cNvPr id="4" name="Table 5">
            <a:extLst>
              <a:ext uri="{FF2B5EF4-FFF2-40B4-BE49-F238E27FC236}">
                <a16:creationId xmlns:a16="http://schemas.microsoft.com/office/drawing/2014/main" id="{1E3F1E4C-2AD3-4B3A-AA04-A9421FEC7915}"/>
              </a:ext>
            </a:extLst>
          </p:cNvPr>
          <p:cNvGraphicFramePr>
            <a:graphicFrameLocks noGrp="1"/>
          </p:cNvGraphicFramePr>
          <p:nvPr>
            <p:extLst>
              <p:ext uri="{D42A27DB-BD31-4B8C-83A1-F6EECF244321}">
                <p14:modId xmlns:p14="http://schemas.microsoft.com/office/powerpoint/2010/main" val="800112746"/>
              </p:ext>
            </p:extLst>
          </p:nvPr>
        </p:nvGraphicFramePr>
        <p:xfrm>
          <a:off x="3151163" y="7832264"/>
          <a:ext cx="13082954" cy="502920"/>
        </p:xfrm>
        <a:graphic>
          <a:graphicData uri="http://schemas.openxmlformats.org/drawingml/2006/table">
            <a:tbl>
              <a:tblPr firstRow="1" bandRow="1">
                <a:tableStyleId>{5C22544A-7EE6-4342-B048-85BDC9FD1C3A}</a:tableStyleId>
              </a:tblPr>
              <a:tblGrid>
                <a:gridCol w="1617785">
                  <a:extLst>
                    <a:ext uri="{9D8B030D-6E8A-4147-A177-3AD203B41FA5}">
                      <a16:colId xmlns:a16="http://schemas.microsoft.com/office/drawing/2014/main" val="3208066959"/>
                    </a:ext>
                  </a:extLst>
                </a:gridCol>
                <a:gridCol w="1744394">
                  <a:extLst>
                    <a:ext uri="{9D8B030D-6E8A-4147-A177-3AD203B41FA5}">
                      <a16:colId xmlns:a16="http://schemas.microsoft.com/office/drawing/2014/main" val="149833265"/>
                    </a:ext>
                  </a:extLst>
                </a:gridCol>
                <a:gridCol w="1589649">
                  <a:extLst>
                    <a:ext uri="{9D8B030D-6E8A-4147-A177-3AD203B41FA5}">
                      <a16:colId xmlns:a16="http://schemas.microsoft.com/office/drawing/2014/main" val="1008192948"/>
                    </a:ext>
                  </a:extLst>
                </a:gridCol>
                <a:gridCol w="1702191">
                  <a:extLst>
                    <a:ext uri="{9D8B030D-6E8A-4147-A177-3AD203B41FA5}">
                      <a16:colId xmlns:a16="http://schemas.microsoft.com/office/drawing/2014/main" val="885586402"/>
                    </a:ext>
                  </a:extLst>
                </a:gridCol>
                <a:gridCol w="1659987">
                  <a:extLst>
                    <a:ext uri="{9D8B030D-6E8A-4147-A177-3AD203B41FA5}">
                      <a16:colId xmlns:a16="http://schemas.microsoft.com/office/drawing/2014/main" val="3848856940"/>
                    </a:ext>
                  </a:extLst>
                </a:gridCol>
                <a:gridCol w="1688123">
                  <a:extLst>
                    <a:ext uri="{9D8B030D-6E8A-4147-A177-3AD203B41FA5}">
                      <a16:colId xmlns:a16="http://schemas.microsoft.com/office/drawing/2014/main" val="1623388630"/>
                    </a:ext>
                  </a:extLst>
                </a:gridCol>
                <a:gridCol w="1519311">
                  <a:extLst>
                    <a:ext uri="{9D8B030D-6E8A-4147-A177-3AD203B41FA5}">
                      <a16:colId xmlns:a16="http://schemas.microsoft.com/office/drawing/2014/main" val="460075626"/>
                    </a:ext>
                  </a:extLst>
                </a:gridCol>
                <a:gridCol w="1561514">
                  <a:extLst>
                    <a:ext uri="{9D8B030D-6E8A-4147-A177-3AD203B41FA5}">
                      <a16:colId xmlns:a16="http://schemas.microsoft.com/office/drawing/2014/main" val="1635307267"/>
                    </a:ext>
                  </a:extLst>
                </a:gridCol>
              </a:tblGrid>
              <a:tr h="370840">
                <a:tc>
                  <a:txBody>
                    <a:bodyPr/>
                    <a:lstStyle/>
                    <a:p>
                      <a:pPr algn="ctr"/>
                      <a:r>
                        <a:rPr lang="en-US" dirty="0">
                          <a:solidFill>
                            <a:schemeClr val="tx1"/>
                          </a:solidFill>
                        </a:rPr>
                        <a:t>62.7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187.0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506.9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9893567"/>
                  </a:ext>
                </a:extLst>
              </a:tr>
            </a:tbl>
          </a:graphicData>
        </a:graphic>
      </p:graphicFrame>
      <p:sp>
        <p:nvSpPr>
          <p:cNvPr id="3" name="TextBox 2">
            <a:extLst>
              <a:ext uri="{FF2B5EF4-FFF2-40B4-BE49-F238E27FC236}">
                <a16:creationId xmlns:a16="http://schemas.microsoft.com/office/drawing/2014/main" id="{BEE1EF61-47D4-443E-81DA-82F409304E49}"/>
              </a:ext>
            </a:extLst>
          </p:cNvPr>
          <p:cNvSpPr txBox="1"/>
          <p:nvPr/>
        </p:nvSpPr>
        <p:spPr>
          <a:xfrm>
            <a:off x="1645920" y="8860111"/>
            <a:ext cx="6603135" cy="369332"/>
          </a:xfrm>
          <a:prstGeom prst="rect">
            <a:avLst/>
          </a:prstGeom>
          <a:noFill/>
        </p:spPr>
        <p:txBody>
          <a:bodyPr wrap="square" rtlCol="0">
            <a:spAutoFit/>
          </a:bodyPr>
          <a:lstStyle/>
          <a:p>
            <a:r>
              <a:rPr lang="en-US" i="1" dirty="0"/>
              <a:t>Source: 2016-2020 American Community Survey, 5-year estimate</a:t>
            </a:r>
            <a:endParaRPr lang="en-US" dirty="0"/>
          </a:p>
        </p:txBody>
      </p:sp>
    </p:spTree>
    <p:extLst>
      <p:ext uri="{BB962C8B-B14F-4D97-AF65-F5344CB8AC3E}">
        <p14:creationId xmlns:p14="http://schemas.microsoft.com/office/powerpoint/2010/main" val="352430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83430-E69F-494A-909E-09598FD80BF0}"/>
              </a:ext>
            </a:extLst>
          </p:cNvPr>
          <p:cNvSpPr>
            <a:spLocks noGrp="1"/>
          </p:cNvSpPr>
          <p:nvPr>
            <p:ph type="title"/>
          </p:nvPr>
        </p:nvSpPr>
        <p:spPr>
          <a:xfrm>
            <a:off x="1645920" y="3497580"/>
            <a:ext cx="14996160" cy="1645920"/>
          </a:xfrm>
        </p:spPr>
        <p:txBody>
          <a:bodyPr/>
          <a:lstStyle/>
          <a:p>
            <a:r>
              <a:rPr lang="en-US" dirty="0"/>
              <a:t>Racial and ethnic change</a:t>
            </a:r>
          </a:p>
        </p:txBody>
      </p:sp>
    </p:spTree>
    <p:extLst>
      <p:ext uri="{BB962C8B-B14F-4D97-AF65-F5344CB8AC3E}">
        <p14:creationId xmlns:p14="http://schemas.microsoft.com/office/powerpoint/2010/main" val="189106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2555-626B-4135-AB09-2FF60A7BC4BE}"/>
              </a:ext>
            </a:extLst>
          </p:cNvPr>
          <p:cNvSpPr>
            <a:spLocks noGrp="1"/>
          </p:cNvSpPr>
          <p:nvPr>
            <p:ph type="title"/>
          </p:nvPr>
        </p:nvSpPr>
        <p:spPr>
          <a:xfrm>
            <a:off x="1645920" y="457200"/>
            <a:ext cx="14996160" cy="1062271"/>
          </a:xfrm>
        </p:spPr>
        <p:txBody>
          <a:bodyPr>
            <a:normAutofit fontScale="90000"/>
          </a:bodyPr>
          <a:lstStyle/>
          <a:p>
            <a:r>
              <a:rPr lang="en-US" dirty="0"/>
              <a:t>Population by race/ethnicity (1960-2020)</a:t>
            </a:r>
          </a:p>
        </p:txBody>
      </p:sp>
      <p:graphicFrame>
        <p:nvGraphicFramePr>
          <p:cNvPr id="7" name="Chart 6" descr="A bar chart showing racial composition of the county for every decade going back to 1960. In that decade, non-Hispanic whites made up 96.1% of residents but then every decade that share declines as the numbers of other races grows. In 2020, the White population stood at 40.6%. ">
            <a:extLst>
              <a:ext uri="{FF2B5EF4-FFF2-40B4-BE49-F238E27FC236}">
                <a16:creationId xmlns:a16="http://schemas.microsoft.com/office/drawing/2014/main" id="{F68FF6C6-A4D4-45FB-A023-5AE16754F6B6}"/>
              </a:ext>
            </a:extLst>
          </p:cNvPr>
          <p:cNvGraphicFramePr>
            <a:graphicFrameLocks/>
          </p:cNvGraphicFramePr>
          <p:nvPr>
            <p:extLst>
              <p:ext uri="{D42A27DB-BD31-4B8C-83A1-F6EECF244321}">
                <p14:modId xmlns:p14="http://schemas.microsoft.com/office/powerpoint/2010/main" val="4125582385"/>
              </p:ext>
            </p:extLst>
          </p:nvPr>
        </p:nvGraphicFramePr>
        <p:xfrm>
          <a:off x="2223247" y="2095500"/>
          <a:ext cx="14182165" cy="68283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038">
            <a:extLst>
              <a:ext uri="{FF2B5EF4-FFF2-40B4-BE49-F238E27FC236}">
                <a16:creationId xmlns:a16="http://schemas.microsoft.com/office/drawing/2014/main" id="{87117C9E-29BF-453C-9B3C-E63EA308BC7A}"/>
              </a:ext>
            </a:extLst>
          </p:cNvPr>
          <p:cNvSpPr txBox="1">
            <a:spLocks noChangeArrowheads="1"/>
          </p:cNvSpPr>
          <p:nvPr/>
        </p:nvSpPr>
        <p:spPr bwMode="auto">
          <a:xfrm>
            <a:off x="1480292" y="8923815"/>
            <a:ext cx="5527446" cy="3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586" tIns="51794" rIns="103586" bIns="5179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028727" eaLnBrk="1" hangingPunct="1"/>
            <a:r>
              <a:rPr lang="en-US" altLang="en-US" i="1" dirty="0">
                <a:solidFill>
                  <a:srgbClr val="2D4261"/>
                </a:solidFill>
                <a:latin typeface="+mn-lt"/>
              </a:rPr>
              <a:t>Source: 1990-2020 Decennial Census, U.S. Census Bureau</a:t>
            </a:r>
          </a:p>
        </p:txBody>
      </p:sp>
    </p:spTree>
    <p:extLst>
      <p:ext uri="{BB962C8B-B14F-4D97-AF65-F5344CB8AC3E}">
        <p14:creationId xmlns:p14="http://schemas.microsoft.com/office/powerpoint/2010/main" val="300169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C30B-4494-4712-AAED-2E481909602D}"/>
              </a:ext>
            </a:extLst>
          </p:cNvPr>
          <p:cNvSpPr>
            <a:spLocks noGrp="1"/>
          </p:cNvSpPr>
          <p:nvPr>
            <p:ph type="title"/>
          </p:nvPr>
        </p:nvSpPr>
        <p:spPr/>
        <p:txBody>
          <a:bodyPr>
            <a:normAutofit fontScale="90000"/>
          </a:bodyPr>
          <a:lstStyle/>
          <a:p>
            <a:r>
              <a:rPr lang="en-US" dirty="0"/>
              <a:t>3 of 5 districts and the county overall were majority people of color in 2010 </a:t>
            </a:r>
          </a:p>
        </p:txBody>
      </p:sp>
      <p:graphicFrame>
        <p:nvGraphicFramePr>
          <p:cNvPr id="7" name="Chart 6" descr="A stacked bar chart shows the racial composition of the five Council districts and the county overall in 2010. District 1 was 75% White but the others were between 36-52% White. More broadly, the point is that 3 of 5 districts were majority people of color.">
            <a:extLst>
              <a:ext uri="{FF2B5EF4-FFF2-40B4-BE49-F238E27FC236}">
                <a16:creationId xmlns:a16="http://schemas.microsoft.com/office/drawing/2014/main" id="{3B9D0231-E1F4-43E7-BA65-D5272DED0C0E}"/>
              </a:ext>
            </a:extLst>
          </p:cNvPr>
          <p:cNvGraphicFramePr>
            <a:graphicFrameLocks/>
          </p:cNvGraphicFramePr>
          <p:nvPr>
            <p:extLst>
              <p:ext uri="{D42A27DB-BD31-4B8C-83A1-F6EECF244321}">
                <p14:modId xmlns:p14="http://schemas.microsoft.com/office/powerpoint/2010/main" val="852557990"/>
              </p:ext>
            </p:extLst>
          </p:nvPr>
        </p:nvGraphicFramePr>
        <p:xfrm>
          <a:off x="1638300" y="2324100"/>
          <a:ext cx="15011400" cy="65396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F675296-2B47-4761-B21D-90FCEB6F21AD}"/>
              </a:ext>
            </a:extLst>
          </p:cNvPr>
          <p:cNvSpPr txBox="1"/>
          <p:nvPr/>
        </p:nvSpPr>
        <p:spPr>
          <a:xfrm>
            <a:off x="1498060" y="9055957"/>
            <a:ext cx="8910536" cy="369332"/>
          </a:xfrm>
          <a:prstGeom prst="rect">
            <a:avLst/>
          </a:prstGeom>
          <a:noFill/>
        </p:spPr>
        <p:txBody>
          <a:bodyPr wrap="square" rtlCol="0">
            <a:spAutoFit/>
          </a:bodyPr>
          <a:lstStyle/>
          <a:p>
            <a:r>
              <a:rPr lang="en-US" sz="1800" b="0" i="1" u="none" strike="noStrike" baseline="0" dirty="0"/>
              <a:t>Source: 2006-2010 and 2010 American Community Survey, U.S Census Bureau</a:t>
            </a:r>
            <a:endParaRPr lang="en-US" i="1" dirty="0"/>
          </a:p>
        </p:txBody>
      </p:sp>
    </p:spTree>
    <p:extLst>
      <p:ext uri="{BB962C8B-B14F-4D97-AF65-F5344CB8AC3E}">
        <p14:creationId xmlns:p14="http://schemas.microsoft.com/office/powerpoint/2010/main" val="375058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87FF-84A3-43DA-887D-58254AC55BA8}"/>
              </a:ext>
            </a:extLst>
          </p:cNvPr>
          <p:cNvSpPr>
            <a:spLocks noGrp="1"/>
          </p:cNvSpPr>
          <p:nvPr>
            <p:ph type="title"/>
          </p:nvPr>
        </p:nvSpPr>
        <p:spPr/>
        <p:txBody>
          <a:bodyPr>
            <a:normAutofit fontScale="90000"/>
          </a:bodyPr>
          <a:lstStyle/>
          <a:p>
            <a:r>
              <a:rPr lang="en-US" dirty="0"/>
              <a:t>6 of 7 districts and the county overall are majority people of color today</a:t>
            </a:r>
          </a:p>
        </p:txBody>
      </p:sp>
      <p:graphicFrame>
        <p:nvGraphicFramePr>
          <p:cNvPr id="6" name="Chart 5" descr="A stacked bar chart shows racial composition with 2020 data in seven districts and the county overall. County composition is instructive for knowing the relative makeup of districts. Countywide shown on bar on the right: Whites are 43.1%, Hispanic/Latinos are 19.5%, Blacks are 18%, Asian and Pacific Islanders are14.9%, and Other Races are 4.5%.">
            <a:extLst>
              <a:ext uri="{FF2B5EF4-FFF2-40B4-BE49-F238E27FC236}">
                <a16:creationId xmlns:a16="http://schemas.microsoft.com/office/drawing/2014/main" id="{4F7090B7-9A6E-4F1A-B054-18BF2B4507CC}"/>
              </a:ext>
            </a:extLst>
          </p:cNvPr>
          <p:cNvGraphicFramePr>
            <a:graphicFrameLocks/>
          </p:cNvGraphicFramePr>
          <p:nvPr>
            <p:extLst>
              <p:ext uri="{D42A27DB-BD31-4B8C-83A1-F6EECF244321}">
                <p14:modId xmlns:p14="http://schemas.microsoft.com/office/powerpoint/2010/main" val="2537147638"/>
              </p:ext>
            </p:extLst>
          </p:nvPr>
        </p:nvGraphicFramePr>
        <p:xfrm>
          <a:off x="880469" y="2246243"/>
          <a:ext cx="16548653" cy="67102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4E58D3C-9719-F70B-8A81-E8BB1FE67E1B}"/>
              </a:ext>
            </a:extLst>
          </p:cNvPr>
          <p:cNvSpPr txBox="1"/>
          <p:nvPr/>
        </p:nvSpPr>
        <p:spPr>
          <a:xfrm>
            <a:off x="769342" y="8956454"/>
            <a:ext cx="93317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solidFill>
                  <a:srgbClr val="2D4261"/>
                </a:solidFill>
                <a:cs typeface="Calibri"/>
              </a:rPr>
              <a:t>Source: </a:t>
            </a:r>
            <a:r>
              <a:rPr lang="en-US" i="1" dirty="0">
                <a:ea typeface="+mn-lt"/>
                <a:cs typeface="+mn-lt"/>
              </a:rPr>
              <a:t>2016-2020 American Community Survey, 5-year estimate, US Census Bureau</a:t>
            </a:r>
          </a:p>
        </p:txBody>
      </p:sp>
    </p:spTree>
    <p:extLst>
      <p:ext uri="{BB962C8B-B14F-4D97-AF65-F5344CB8AC3E}">
        <p14:creationId xmlns:p14="http://schemas.microsoft.com/office/powerpoint/2010/main" val="51746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0F43B-32C7-4985-AC87-80C015C0851D}"/>
              </a:ext>
            </a:extLst>
          </p:cNvPr>
          <p:cNvSpPr>
            <a:spLocks noGrp="1"/>
          </p:cNvSpPr>
          <p:nvPr>
            <p:ph type="title"/>
          </p:nvPr>
        </p:nvSpPr>
        <p:spPr>
          <a:xfrm>
            <a:off x="1807285" y="3578262"/>
            <a:ext cx="14996160" cy="1645920"/>
          </a:xfrm>
        </p:spPr>
        <p:txBody>
          <a:bodyPr>
            <a:noAutofit/>
          </a:bodyPr>
          <a:lstStyle/>
          <a:p>
            <a:r>
              <a:rPr lang="en-US" sz="6500" b="1" dirty="0"/>
              <a:t>Characteristics of the foreign-born population</a:t>
            </a:r>
            <a:endParaRPr lang="en-US" sz="6500" dirty="0"/>
          </a:p>
        </p:txBody>
      </p:sp>
    </p:spTree>
    <p:extLst>
      <p:ext uri="{BB962C8B-B14F-4D97-AF65-F5344CB8AC3E}">
        <p14:creationId xmlns:p14="http://schemas.microsoft.com/office/powerpoint/2010/main" val="2750003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84F5FE-2EB7-4623-A2DC-C67029091D57}"/>
              </a:ext>
            </a:extLst>
          </p:cNvPr>
          <p:cNvSpPr>
            <a:spLocks noGrp="1"/>
          </p:cNvSpPr>
          <p:nvPr>
            <p:ph type="title"/>
          </p:nvPr>
        </p:nvSpPr>
        <p:spPr/>
        <p:txBody>
          <a:bodyPr/>
          <a:lstStyle/>
          <a:p>
            <a:r>
              <a:rPr lang="en-US" dirty="0"/>
              <a:t>Percentage foreign born</a:t>
            </a:r>
          </a:p>
        </p:txBody>
      </p:sp>
      <p:sp>
        <p:nvSpPr>
          <p:cNvPr id="4" name="TextBox 3"/>
          <p:cNvSpPr txBox="1"/>
          <p:nvPr/>
        </p:nvSpPr>
        <p:spPr>
          <a:xfrm>
            <a:off x="13068344" y="1177428"/>
            <a:ext cx="4576189" cy="1200329"/>
          </a:xfrm>
          <a:prstGeom prst="rect">
            <a:avLst/>
          </a:prstGeom>
          <a:noFill/>
        </p:spPr>
        <p:txBody>
          <a:bodyPr wrap="none" rtlCol="0">
            <a:spAutoFit/>
          </a:bodyPr>
          <a:lstStyle/>
          <a:p>
            <a:r>
              <a:rPr lang="en-US" sz="3600" i="1" dirty="0">
                <a:solidFill>
                  <a:prstClr val="black"/>
                </a:solidFill>
              </a:rPr>
              <a:t>33% of total population</a:t>
            </a:r>
          </a:p>
          <a:p>
            <a:r>
              <a:rPr lang="en-US" sz="3600" i="1" dirty="0">
                <a:solidFill>
                  <a:prstClr val="black"/>
                </a:solidFill>
              </a:rPr>
              <a:t>346,586 residents</a:t>
            </a:r>
          </a:p>
        </p:txBody>
      </p:sp>
      <p:graphicFrame>
        <p:nvGraphicFramePr>
          <p:cNvPr id="12" name="Content Placeholder 11" descr="A bar chart displays the percentage of foreign born residents in every decade from 1980 to present day for the geographies Montgomery County, Maryland, Washington Region, and the US.">
            <a:extLst>
              <a:ext uri="{FF2B5EF4-FFF2-40B4-BE49-F238E27FC236}">
                <a16:creationId xmlns:a16="http://schemas.microsoft.com/office/drawing/2014/main" id="{A5125DB5-B7A8-4C08-9553-AAB3C3CFDAE5}"/>
              </a:ext>
            </a:extLst>
          </p:cNvPr>
          <p:cNvGraphicFramePr>
            <a:graphicFrameLocks noGrp="1"/>
          </p:cNvGraphicFramePr>
          <p:nvPr>
            <p:ph idx="1"/>
            <p:extLst>
              <p:ext uri="{D42A27DB-BD31-4B8C-83A1-F6EECF244321}">
                <p14:modId xmlns:p14="http://schemas.microsoft.com/office/powerpoint/2010/main" val="1586226033"/>
              </p:ext>
            </p:extLst>
          </p:nvPr>
        </p:nvGraphicFramePr>
        <p:xfrm>
          <a:off x="1646239" y="2332038"/>
          <a:ext cx="14995842" cy="677040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038">
            <a:extLst>
              <a:ext uri="{FF2B5EF4-FFF2-40B4-BE49-F238E27FC236}">
                <a16:creationId xmlns:a16="http://schemas.microsoft.com/office/drawing/2014/main" id="{22C3024D-549A-49D5-AE21-DD5597DEDB76}"/>
              </a:ext>
            </a:extLst>
          </p:cNvPr>
          <p:cNvSpPr txBox="1">
            <a:spLocks noChangeArrowheads="1"/>
          </p:cNvSpPr>
          <p:nvPr/>
        </p:nvSpPr>
        <p:spPr bwMode="auto">
          <a:xfrm>
            <a:off x="643787" y="9102444"/>
            <a:ext cx="11689326" cy="3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586" tIns="51794" rIns="103586" bIns="5179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028727" eaLnBrk="1" hangingPunct="1"/>
            <a:r>
              <a:rPr lang="en-US" altLang="en-US" i="1" dirty="0">
                <a:solidFill>
                  <a:srgbClr val="2D4261"/>
                </a:solidFill>
                <a:latin typeface="+mn-lt"/>
              </a:rPr>
              <a:t>Source: 1980-2000 Decennial Census and 2010 and 2021 American Community Survey, 1-year estimate, U.S. Census Bureau</a:t>
            </a:r>
          </a:p>
        </p:txBody>
      </p:sp>
    </p:spTree>
    <p:extLst>
      <p:ext uri="{BB962C8B-B14F-4D97-AF65-F5344CB8AC3E}">
        <p14:creationId xmlns:p14="http://schemas.microsoft.com/office/powerpoint/2010/main" val="334668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72F4-EBAE-4E39-97DC-2C8BF16DAEAA}"/>
              </a:ext>
            </a:extLst>
          </p:cNvPr>
          <p:cNvSpPr>
            <a:spLocks noGrp="1"/>
          </p:cNvSpPr>
          <p:nvPr>
            <p:ph type="title"/>
          </p:nvPr>
        </p:nvSpPr>
        <p:spPr>
          <a:xfrm>
            <a:off x="1645920" y="457200"/>
            <a:ext cx="14996160" cy="1190292"/>
          </a:xfrm>
        </p:spPr>
        <p:txBody>
          <a:bodyPr anchor="b">
            <a:normAutofit/>
          </a:bodyPr>
          <a:lstStyle/>
          <a:p>
            <a:r>
              <a:rPr lang="en-US" dirty="0"/>
              <a:t>Top regions and countries of origin</a:t>
            </a:r>
          </a:p>
        </p:txBody>
      </p:sp>
      <p:graphicFrame>
        <p:nvGraphicFramePr>
          <p:cNvPr id="3" name="Table 2" descr="A table shows the top countries of origin for foreign born residents and the corresponding percentage.">
            <a:extLst>
              <a:ext uri="{FF2B5EF4-FFF2-40B4-BE49-F238E27FC236}">
                <a16:creationId xmlns:a16="http://schemas.microsoft.com/office/drawing/2014/main" id="{491AF5F6-7D5C-788E-E77B-B1EF271B3CF9}"/>
              </a:ext>
            </a:extLst>
          </p:cNvPr>
          <p:cNvGraphicFramePr>
            <a:graphicFrameLocks noGrp="1"/>
          </p:cNvGraphicFramePr>
          <p:nvPr>
            <p:extLst>
              <p:ext uri="{D42A27DB-BD31-4B8C-83A1-F6EECF244321}">
                <p14:modId xmlns:p14="http://schemas.microsoft.com/office/powerpoint/2010/main" val="532328519"/>
              </p:ext>
            </p:extLst>
          </p:nvPr>
        </p:nvGraphicFramePr>
        <p:xfrm>
          <a:off x="1645920" y="2765484"/>
          <a:ext cx="8735386" cy="5721331"/>
        </p:xfrm>
        <a:graphic>
          <a:graphicData uri="http://schemas.openxmlformats.org/drawingml/2006/table">
            <a:tbl>
              <a:tblPr firstRow="1">
                <a:tableStyleId>{073A0DAA-6AF3-43AB-8588-CEC1D06C72B9}</a:tableStyleId>
              </a:tblPr>
              <a:tblGrid>
                <a:gridCol w="7195263">
                  <a:extLst>
                    <a:ext uri="{9D8B030D-6E8A-4147-A177-3AD203B41FA5}">
                      <a16:colId xmlns:a16="http://schemas.microsoft.com/office/drawing/2014/main" val="34524894"/>
                    </a:ext>
                  </a:extLst>
                </a:gridCol>
                <a:gridCol w="1540123">
                  <a:extLst>
                    <a:ext uri="{9D8B030D-6E8A-4147-A177-3AD203B41FA5}">
                      <a16:colId xmlns:a16="http://schemas.microsoft.com/office/drawing/2014/main" val="2483651997"/>
                    </a:ext>
                  </a:extLst>
                </a:gridCol>
              </a:tblGrid>
              <a:tr h="520121">
                <a:tc>
                  <a:txBody>
                    <a:bodyPr/>
                    <a:lstStyle/>
                    <a:p>
                      <a:pPr algn="ctr" fontAlgn="b"/>
                      <a:r>
                        <a:rPr lang="en-US" sz="3100" b="1" u="none" strike="noStrike" dirty="0">
                          <a:solidFill>
                            <a:schemeClr val="tx1"/>
                          </a:solidFill>
                          <a:effectLst/>
                          <a:latin typeface="+mn-lt"/>
                        </a:rPr>
                        <a:t>                 Country of Origin</a:t>
                      </a:r>
                      <a:endParaRPr lang="en-US" sz="3100" b="1" i="0" u="none" strike="noStrike" dirty="0">
                        <a:solidFill>
                          <a:schemeClr val="tx1"/>
                        </a:solidFill>
                        <a:effectLst/>
                        <a:latin typeface="+mn-lt"/>
                      </a:endParaRPr>
                    </a:p>
                  </a:txBody>
                  <a:tcPr marL="9525" marR="9525" marT="9525" marB="0" anchor="b">
                    <a:solidFill>
                      <a:schemeClr val="bg1"/>
                    </a:solidFill>
                  </a:tcPr>
                </a:tc>
                <a:tc>
                  <a:txBody>
                    <a:bodyPr/>
                    <a:lstStyle/>
                    <a:p>
                      <a:pPr algn="l" fontAlgn="b"/>
                      <a:endParaRPr lang="en-US" sz="31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758924184"/>
                  </a:ext>
                </a:extLst>
              </a:tr>
              <a:tr h="520121">
                <a:tc>
                  <a:txBody>
                    <a:bodyPr/>
                    <a:lstStyle/>
                    <a:p>
                      <a:pPr algn="l" fontAlgn="b"/>
                      <a:r>
                        <a:rPr lang="en-US" sz="3100" u="none" strike="noStrike" dirty="0">
                          <a:effectLst/>
                          <a:latin typeface="+mn-lt"/>
                        </a:rPr>
                        <a:t>El Salvador</a:t>
                      </a:r>
                      <a:endParaRPr lang="en-US" sz="3100" b="0" i="0" u="none" strike="noStrike" dirty="0">
                        <a:solidFill>
                          <a:srgbClr val="000000"/>
                        </a:solidFill>
                        <a:effectLst/>
                        <a:latin typeface="+mn-lt"/>
                      </a:endParaRPr>
                    </a:p>
                  </a:txBody>
                  <a:tcPr marL="9525" marR="9525" marT="9525" marB="0" anchor="b">
                    <a:solidFill>
                      <a:schemeClr val="bg1"/>
                    </a:solidFill>
                  </a:tcPr>
                </a:tc>
                <a:tc>
                  <a:txBody>
                    <a:bodyPr/>
                    <a:lstStyle/>
                    <a:p>
                      <a:pPr algn="r" fontAlgn="b"/>
                      <a:r>
                        <a:rPr lang="en-US" sz="3100" u="none" strike="noStrike">
                          <a:effectLst/>
                          <a:latin typeface="+mn-lt"/>
                        </a:rPr>
                        <a:t>10.2%</a:t>
                      </a:r>
                      <a:endParaRPr lang="en-US" sz="3100" b="0" i="0" u="none" strike="noStrike">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3658291721"/>
                  </a:ext>
                </a:extLst>
              </a:tr>
              <a:tr h="520121">
                <a:tc>
                  <a:txBody>
                    <a:bodyPr/>
                    <a:lstStyle/>
                    <a:p>
                      <a:pPr algn="l" fontAlgn="b"/>
                      <a:r>
                        <a:rPr lang="en-US" sz="3100" u="none" strike="noStrike" dirty="0">
                          <a:effectLst/>
                          <a:latin typeface="+mn-lt"/>
                        </a:rPr>
                        <a:t>China, excluding Hong Kong and Taiwan</a:t>
                      </a:r>
                      <a:endParaRPr lang="en-US" sz="3100" b="0" i="0" u="none" strike="noStrike" dirty="0">
                        <a:solidFill>
                          <a:srgbClr val="000000"/>
                        </a:solidFill>
                        <a:effectLst/>
                        <a:latin typeface="+mn-lt"/>
                      </a:endParaRPr>
                    </a:p>
                  </a:txBody>
                  <a:tcPr marL="9525" marR="9525" marT="9525" marB="0" anchor="b">
                    <a:solidFill>
                      <a:schemeClr val="bg1"/>
                    </a:solidFill>
                  </a:tcPr>
                </a:tc>
                <a:tc>
                  <a:txBody>
                    <a:bodyPr/>
                    <a:lstStyle/>
                    <a:p>
                      <a:pPr algn="r" fontAlgn="b"/>
                      <a:r>
                        <a:rPr lang="en-US" sz="3100" u="none" strike="noStrike" dirty="0">
                          <a:effectLst/>
                          <a:latin typeface="+mn-lt"/>
                        </a:rPr>
                        <a:t>7.3%</a:t>
                      </a:r>
                      <a:endParaRPr lang="en-US" sz="31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523159991"/>
                  </a:ext>
                </a:extLst>
              </a:tr>
              <a:tr h="520121">
                <a:tc>
                  <a:txBody>
                    <a:bodyPr/>
                    <a:lstStyle/>
                    <a:p>
                      <a:pPr algn="l" fontAlgn="b"/>
                      <a:r>
                        <a:rPr lang="en-US" sz="3100" u="none" strike="noStrike" dirty="0">
                          <a:effectLst/>
                          <a:latin typeface="+mn-lt"/>
                        </a:rPr>
                        <a:t>India</a:t>
                      </a:r>
                      <a:endParaRPr lang="en-US" sz="3100" b="0" i="0" u="none" strike="noStrike" dirty="0">
                        <a:solidFill>
                          <a:srgbClr val="000000"/>
                        </a:solidFill>
                        <a:effectLst/>
                        <a:latin typeface="+mn-lt"/>
                      </a:endParaRPr>
                    </a:p>
                  </a:txBody>
                  <a:tcPr marL="9525" marR="9525" marT="9525" marB="0" anchor="b">
                    <a:solidFill>
                      <a:schemeClr val="bg1"/>
                    </a:solidFill>
                  </a:tcPr>
                </a:tc>
                <a:tc>
                  <a:txBody>
                    <a:bodyPr/>
                    <a:lstStyle/>
                    <a:p>
                      <a:pPr algn="r" fontAlgn="b"/>
                      <a:r>
                        <a:rPr lang="en-US" sz="3100" u="none" strike="noStrike">
                          <a:effectLst/>
                          <a:latin typeface="+mn-lt"/>
                        </a:rPr>
                        <a:t>7.1%</a:t>
                      </a:r>
                      <a:endParaRPr lang="en-US" sz="3100" b="0" i="0" u="none" strike="noStrike">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495433698"/>
                  </a:ext>
                </a:extLst>
              </a:tr>
              <a:tr h="520121">
                <a:tc>
                  <a:txBody>
                    <a:bodyPr/>
                    <a:lstStyle/>
                    <a:p>
                      <a:pPr algn="l" fontAlgn="b"/>
                      <a:r>
                        <a:rPr lang="en-US" sz="3100" u="none" strike="noStrike" dirty="0">
                          <a:effectLst/>
                          <a:latin typeface="+mn-lt"/>
                        </a:rPr>
                        <a:t>Ethiopia</a:t>
                      </a:r>
                      <a:endParaRPr lang="en-US" sz="3100" b="0" i="0" u="none" strike="noStrike" dirty="0">
                        <a:solidFill>
                          <a:srgbClr val="000000"/>
                        </a:solidFill>
                        <a:effectLst/>
                        <a:latin typeface="+mn-lt"/>
                      </a:endParaRPr>
                    </a:p>
                  </a:txBody>
                  <a:tcPr marL="9525" marR="9525" marT="9525" marB="0" anchor="b">
                    <a:solidFill>
                      <a:schemeClr val="bg1"/>
                    </a:solidFill>
                  </a:tcPr>
                </a:tc>
                <a:tc>
                  <a:txBody>
                    <a:bodyPr/>
                    <a:lstStyle/>
                    <a:p>
                      <a:pPr algn="r" fontAlgn="b"/>
                      <a:r>
                        <a:rPr lang="en-US" sz="3100" u="none" strike="noStrike">
                          <a:effectLst/>
                          <a:latin typeface="+mn-lt"/>
                        </a:rPr>
                        <a:t>5.3%</a:t>
                      </a:r>
                      <a:endParaRPr lang="en-US" sz="3100" b="0" i="0" u="none" strike="noStrike">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2157019654"/>
                  </a:ext>
                </a:extLst>
              </a:tr>
              <a:tr h="520121">
                <a:tc>
                  <a:txBody>
                    <a:bodyPr/>
                    <a:lstStyle/>
                    <a:p>
                      <a:pPr algn="l" fontAlgn="b"/>
                      <a:r>
                        <a:rPr lang="en-US" sz="3100" u="none" strike="noStrike" dirty="0">
                          <a:effectLst/>
                          <a:latin typeface="+mn-lt"/>
                        </a:rPr>
                        <a:t>Philippines</a:t>
                      </a:r>
                      <a:endParaRPr lang="en-US" sz="3100" b="0" i="0" u="none" strike="noStrike" dirty="0">
                        <a:solidFill>
                          <a:srgbClr val="000000"/>
                        </a:solidFill>
                        <a:effectLst/>
                        <a:latin typeface="+mn-lt"/>
                      </a:endParaRPr>
                    </a:p>
                  </a:txBody>
                  <a:tcPr marL="9525" marR="9525" marT="9525" marB="0" anchor="b">
                    <a:solidFill>
                      <a:schemeClr val="bg1"/>
                    </a:solidFill>
                  </a:tcPr>
                </a:tc>
                <a:tc>
                  <a:txBody>
                    <a:bodyPr/>
                    <a:lstStyle/>
                    <a:p>
                      <a:pPr algn="r" fontAlgn="b"/>
                      <a:r>
                        <a:rPr lang="en-US" sz="3100" u="none" strike="noStrike">
                          <a:effectLst/>
                          <a:latin typeface="+mn-lt"/>
                        </a:rPr>
                        <a:t>3.0%</a:t>
                      </a:r>
                      <a:endParaRPr lang="en-US" sz="3100" b="0" i="0" u="none" strike="noStrike">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630142185"/>
                  </a:ext>
                </a:extLst>
              </a:tr>
              <a:tr h="520121">
                <a:tc>
                  <a:txBody>
                    <a:bodyPr/>
                    <a:lstStyle/>
                    <a:p>
                      <a:pPr algn="l" fontAlgn="b"/>
                      <a:r>
                        <a:rPr lang="en-US" sz="3100" u="none" strike="noStrike" dirty="0">
                          <a:effectLst/>
                          <a:latin typeface="+mn-lt"/>
                        </a:rPr>
                        <a:t>Korea</a:t>
                      </a:r>
                      <a:endParaRPr lang="en-US" sz="3100" b="0" i="0" u="none" strike="noStrike" dirty="0">
                        <a:solidFill>
                          <a:srgbClr val="000000"/>
                        </a:solidFill>
                        <a:effectLst/>
                        <a:latin typeface="+mn-lt"/>
                      </a:endParaRPr>
                    </a:p>
                  </a:txBody>
                  <a:tcPr marL="9525" marR="9525" marT="9525" marB="0" anchor="b">
                    <a:solidFill>
                      <a:schemeClr val="bg1"/>
                    </a:solidFill>
                  </a:tcPr>
                </a:tc>
                <a:tc>
                  <a:txBody>
                    <a:bodyPr/>
                    <a:lstStyle/>
                    <a:p>
                      <a:pPr algn="r" fontAlgn="b"/>
                      <a:r>
                        <a:rPr lang="en-US" sz="3100" u="none" strike="noStrike">
                          <a:effectLst/>
                          <a:latin typeface="+mn-lt"/>
                        </a:rPr>
                        <a:t>2.7%</a:t>
                      </a:r>
                      <a:endParaRPr lang="en-US" sz="3100" b="0" i="0" u="none" strike="noStrike">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3078573247"/>
                  </a:ext>
                </a:extLst>
              </a:tr>
              <a:tr h="520121">
                <a:tc>
                  <a:txBody>
                    <a:bodyPr/>
                    <a:lstStyle/>
                    <a:p>
                      <a:pPr algn="l" fontAlgn="b"/>
                      <a:r>
                        <a:rPr lang="en-US" sz="3100" u="none" strike="noStrike" dirty="0">
                          <a:effectLst/>
                          <a:latin typeface="+mn-lt"/>
                        </a:rPr>
                        <a:t>Peru</a:t>
                      </a:r>
                      <a:endParaRPr lang="en-US" sz="3100" b="0" i="0" u="none" strike="noStrike" dirty="0">
                        <a:solidFill>
                          <a:srgbClr val="000000"/>
                        </a:solidFill>
                        <a:effectLst/>
                        <a:latin typeface="+mn-lt"/>
                      </a:endParaRPr>
                    </a:p>
                  </a:txBody>
                  <a:tcPr marL="9525" marR="9525" marT="9525" marB="0" anchor="b">
                    <a:solidFill>
                      <a:schemeClr val="bg1"/>
                    </a:solidFill>
                  </a:tcPr>
                </a:tc>
                <a:tc>
                  <a:txBody>
                    <a:bodyPr/>
                    <a:lstStyle/>
                    <a:p>
                      <a:pPr algn="r" fontAlgn="b"/>
                      <a:r>
                        <a:rPr lang="en-US" sz="3100" u="none" strike="noStrike" dirty="0">
                          <a:effectLst/>
                          <a:latin typeface="+mn-lt"/>
                        </a:rPr>
                        <a:t>2.7%</a:t>
                      </a:r>
                      <a:endParaRPr lang="en-US" sz="31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369686524"/>
                  </a:ext>
                </a:extLst>
              </a:tr>
              <a:tr h="520121">
                <a:tc>
                  <a:txBody>
                    <a:bodyPr/>
                    <a:lstStyle/>
                    <a:p>
                      <a:pPr algn="l" fontAlgn="b"/>
                      <a:r>
                        <a:rPr lang="en-US" sz="3100" u="none" strike="noStrike" dirty="0">
                          <a:effectLst/>
                          <a:latin typeface="+mn-lt"/>
                        </a:rPr>
                        <a:t>Guatemala</a:t>
                      </a:r>
                      <a:endParaRPr lang="en-US" sz="3100" b="0" i="0" u="none" strike="noStrike" dirty="0">
                        <a:solidFill>
                          <a:srgbClr val="000000"/>
                        </a:solidFill>
                        <a:effectLst/>
                        <a:latin typeface="+mn-lt"/>
                      </a:endParaRPr>
                    </a:p>
                  </a:txBody>
                  <a:tcPr marL="9525" marR="9525" marT="9525" marB="0" anchor="b">
                    <a:solidFill>
                      <a:schemeClr val="bg1"/>
                    </a:solidFill>
                  </a:tcPr>
                </a:tc>
                <a:tc>
                  <a:txBody>
                    <a:bodyPr/>
                    <a:lstStyle/>
                    <a:p>
                      <a:pPr algn="r" fontAlgn="b"/>
                      <a:r>
                        <a:rPr lang="en-US" sz="3100" u="none" strike="noStrike" dirty="0">
                          <a:effectLst/>
                          <a:latin typeface="+mn-lt"/>
                        </a:rPr>
                        <a:t>2.7%</a:t>
                      </a:r>
                      <a:endParaRPr lang="en-US" sz="31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413298293"/>
                  </a:ext>
                </a:extLst>
              </a:tr>
              <a:tr h="520121">
                <a:tc>
                  <a:txBody>
                    <a:bodyPr/>
                    <a:lstStyle/>
                    <a:p>
                      <a:pPr algn="l" fontAlgn="b"/>
                      <a:r>
                        <a:rPr lang="en-US" sz="3100" u="none" strike="noStrike" dirty="0">
                          <a:effectLst/>
                          <a:latin typeface="+mn-lt"/>
                        </a:rPr>
                        <a:t>Iran</a:t>
                      </a:r>
                      <a:endParaRPr lang="en-US" sz="3100" b="0" i="0" u="none" strike="noStrike" dirty="0">
                        <a:solidFill>
                          <a:srgbClr val="000000"/>
                        </a:solidFill>
                        <a:effectLst/>
                        <a:latin typeface="+mn-lt"/>
                      </a:endParaRPr>
                    </a:p>
                  </a:txBody>
                  <a:tcPr marL="9525" marR="9525" marT="9525" marB="0" anchor="b">
                    <a:solidFill>
                      <a:schemeClr val="bg1"/>
                    </a:solidFill>
                  </a:tcPr>
                </a:tc>
                <a:tc>
                  <a:txBody>
                    <a:bodyPr/>
                    <a:lstStyle/>
                    <a:p>
                      <a:pPr algn="r" fontAlgn="b"/>
                      <a:r>
                        <a:rPr lang="en-US" sz="3100" u="none" strike="noStrike" dirty="0">
                          <a:effectLst/>
                          <a:latin typeface="+mn-lt"/>
                        </a:rPr>
                        <a:t>2.5%</a:t>
                      </a:r>
                      <a:endParaRPr lang="en-US" sz="31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2473863813"/>
                  </a:ext>
                </a:extLst>
              </a:tr>
              <a:tr h="520121">
                <a:tc>
                  <a:txBody>
                    <a:bodyPr/>
                    <a:lstStyle/>
                    <a:p>
                      <a:pPr algn="l" fontAlgn="b"/>
                      <a:r>
                        <a:rPr lang="en-US" sz="3100" u="none" strike="noStrike" dirty="0">
                          <a:effectLst/>
                          <a:latin typeface="+mn-lt"/>
                        </a:rPr>
                        <a:t>Honduras</a:t>
                      </a:r>
                      <a:endParaRPr lang="en-US" sz="3100" b="0" i="0" u="none" strike="noStrike" dirty="0">
                        <a:solidFill>
                          <a:srgbClr val="000000"/>
                        </a:solidFill>
                        <a:effectLst/>
                        <a:latin typeface="+mn-lt"/>
                      </a:endParaRPr>
                    </a:p>
                  </a:txBody>
                  <a:tcPr marL="9525" marR="9525" marT="9525" marB="0" anchor="b">
                    <a:solidFill>
                      <a:schemeClr val="bg1"/>
                    </a:solidFill>
                  </a:tcPr>
                </a:tc>
                <a:tc>
                  <a:txBody>
                    <a:bodyPr/>
                    <a:lstStyle/>
                    <a:p>
                      <a:pPr algn="r" fontAlgn="b"/>
                      <a:r>
                        <a:rPr lang="en-US" sz="3100" u="none" strike="noStrike" dirty="0">
                          <a:effectLst/>
                          <a:latin typeface="+mn-lt"/>
                        </a:rPr>
                        <a:t>2.4%</a:t>
                      </a:r>
                      <a:endParaRPr lang="en-US" sz="31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4067962185"/>
                  </a:ext>
                </a:extLst>
              </a:tr>
            </a:tbl>
          </a:graphicData>
        </a:graphic>
      </p:graphicFrame>
      <p:graphicFrame>
        <p:nvGraphicFramePr>
          <p:cNvPr id="7" name="Chart 6" descr="A pie chart shows the regions of origin for county residents.">
            <a:extLst>
              <a:ext uri="{FF2B5EF4-FFF2-40B4-BE49-F238E27FC236}">
                <a16:creationId xmlns:a16="http://schemas.microsoft.com/office/drawing/2014/main" id="{5E57F319-DC30-4417-AD13-0E824CEEF7F0}"/>
              </a:ext>
            </a:extLst>
          </p:cNvPr>
          <p:cNvGraphicFramePr/>
          <p:nvPr>
            <p:extLst>
              <p:ext uri="{D42A27DB-BD31-4B8C-83A1-F6EECF244321}">
                <p14:modId xmlns:p14="http://schemas.microsoft.com/office/powerpoint/2010/main" val="3082194554"/>
              </p:ext>
            </p:extLst>
          </p:nvPr>
        </p:nvGraphicFramePr>
        <p:xfrm>
          <a:off x="10988269" y="2117558"/>
          <a:ext cx="6897386" cy="70171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038">
            <a:extLst>
              <a:ext uri="{FF2B5EF4-FFF2-40B4-BE49-F238E27FC236}">
                <a16:creationId xmlns:a16="http://schemas.microsoft.com/office/drawing/2014/main" id="{6EB0F97D-0338-48EF-A777-6C5FFB2933F6}"/>
              </a:ext>
            </a:extLst>
          </p:cNvPr>
          <p:cNvSpPr txBox="1">
            <a:spLocks noChangeArrowheads="1"/>
          </p:cNvSpPr>
          <p:nvPr/>
        </p:nvSpPr>
        <p:spPr bwMode="auto">
          <a:xfrm>
            <a:off x="213066" y="8998919"/>
            <a:ext cx="7670468" cy="3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586" tIns="51794" rIns="103586" bIns="5179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028727" eaLnBrk="1" hangingPunct="1"/>
            <a:r>
              <a:rPr lang="en-US" altLang="en-US" i="1" dirty="0">
                <a:solidFill>
                  <a:srgbClr val="2D4261"/>
                </a:solidFill>
                <a:latin typeface="+mn-lt"/>
              </a:rPr>
              <a:t>Source: 2021 American Community Survey, 1-year estimate, U.S. Census Bureau </a:t>
            </a:r>
          </a:p>
        </p:txBody>
      </p:sp>
    </p:spTree>
    <p:extLst>
      <p:ext uri="{BB962C8B-B14F-4D97-AF65-F5344CB8AC3E}">
        <p14:creationId xmlns:p14="http://schemas.microsoft.com/office/powerpoint/2010/main" val="75979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A331-CEA5-481C-A66B-9645A397A7E4}"/>
              </a:ext>
            </a:extLst>
          </p:cNvPr>
          <p:cNvSpPr>
            <a:spLocks noGrp="1"/>
          </p:cNvSpPr>
          <p:nvPr>
            <p:ph type="title"/>
          </p:nvPr>
        </p:nvSpPr>
        <p:spPr/>
        <p:txBody>
          <a:bodyPr>
            <a:normAutofit/>
          </a:bodyPr>
          <a:lstStyle/>
          <a:p>
            <a:r>
              <a:rPr lang="en-US" sz="6500" dirty="0"/>
              <a:t>Top languages spoken at home</a:t>
            </a:r>
          </a:p>
        </p:txBody>
      </p:sp>
      <p:graphicFrame>
        <p:nvGraphicFramePr>
          <p:cNvPr id="4" name="Chart 3" descr="A pie chart displays top languages spoken at home but broken into English-speaking only and Other. A bar alongside displays the other languages broken into representative portions dedicated to each based on the quantity of people that speak it at home. ">
            <a:extLst>
              <a:ext uri="{FF2B5EF4-FFF2-40B4-BE49-F238E27FC236}">
                <a16:creationId xmlns:a16="http://schemas.microsoft.com/office/drawing/2014/main" id="{15DC3191-FC1D-4CEB-A4BC-2B073A0F0296}"/>
              </a:ext>
            </a:extLst>
          </p:cNvPr>
          <p:cNvGraphicFramePr>
            <a:graphicFrameLocks/>
          </p:cNvGraphicFramePr>
          <p:nvPr>
            <p:extLst>
              <p:ext uri="{D42A27DB-BD31-4B8C-83A1-F6EECF244321}">
                <p14:modId xmlns:p14="http://schemas.microsoft.com/office/powerpoint/2010/main" val="735636718"/>
              </p:ext>
            </p:extLst>
          </p:nvPr>
        </p:nvGraphicFramePr>
        <p:xfrm>
          <a:off x="1645920" y="1967491"/>
          <a:ext cx="15745767" cy="72159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1A69392-99A6-45E6-BAF0-3E840C78EDC9}"/>
              </a:ext>
            </a:extLst>
          </p:cNvPr>
          <p:cNvSpPr txBox="1"/>
          <p:nvPr/>
        </p:nvSpPr>
        <p:spPr>
          <a:xfrm>
            <a:off x="10234598" y="7706913"/>
            <a:ext cx="1852984" cy="461665"/>
          </a:xfrm>
          <a:prstGeom prst="rect">
            <a:avLst/>
          </a:prstGeom>
          <a:noFill/>
        </p:spPr>
        <p:txBody>
          <a:bodyPr wrap="square" rtlCol="0">
            <a:spAutoFit/>
          </a:bodyPr>
          <a:lstStyle/>
          <a:p>
            <a:r>
              <a:rPr lang="en-US" sz="2400" b="1" dirty="0"/>
              <a:t> Each &lt; 3.0%</a:t>
            </a:r>
          </a:p>
        </p:txBody>
      </p:sp>
      <p:pic>
        <p:nvPicPr>
          <p:cNvPr id="6" name="Picture 5" descr="A list of languages spoken at home by people in the county: Other Asian and Pacific Island languages; Russian, Polish, or other Slavic languages; Korean; Tagalog (including Filipino); Vietnamese; Arabic; German or other West Germanic languages">
            <a:extLst>
              <a:ext uri="{FF2B5EF4-FFF2-40B4-BE49-F238E27FC236}">
                <a16:creationId xmlns:a16="http://schemas.microsoft.com/office/drawing/2014/main" id="{C01B9F1A-502C-4A05-B2DD-179B7E29D97A}"/>
              </a:ext>
            </a:extLst>
          </p:cNvPr>
          <p:cNvPicPr>
            <a:picLocks noChangeAspect="1"/>
          </p:cNvPicPr>
          <p:nvPr/>
        </p:nvPicPr>
        <p:blipFill rotWithShape="1">
          <a:blip r:embed="rId4"/>
          <a:srcRect t="45383"/>
          <a:stretch/>
        </p:blipFill>
        <p:spPr>
          <a:xfrm>
            <a:off x="12087582" y="6509143"/>
            <a:ext cx="4887007" cy="2674326"/>
          </a:xfrm>
          <a:prstGeom prst="rect">
            <a:avLst/>
          </a:prstGeom>
        </p:spPr>
      </p:pic>
      <p:sp>
        <p:nvSpPr>
          <p:cNvPr id="5" name="TextBox 4">
            <a:extLst>
              <a:ext uri="{FF2B5EF4-FFF2-40B4-BE49-F238E27FC236}">
                <a16:creationId xmlns:a16="http://schemas.microsoft.com/office/drawing/2014/main" id="{3090033F-0BB0-421F-94A6-B934E51D2F93}"/>
              </a:ext>
            </a:extLst>
          </p:cNvPr>
          <p:cNvSpPr txBox="1"/>
          <p:nvPr/>
        </p:nvSpPr>
        <p:spPr>
          <a:xfrm>
            <a:off x="515459" y="9183469"/>
            <a:ext cx="7879405" cy="646331"/>
          </a:xfrm>
          <a:prstGeom prst="rect">
            <a:avLst/>
          </a:prstGeom>
          <a:noFill/>
        </p:spPr>
        <p:txBody>
          <a:bodyPr wrap="square" rtlCol="0">
            <a:spAutoFit/>
          </a:bodyPr>
          <a:lstStyle/>
          <a:p>
            <a:r>
              <a:rPr lang="en-US" altLang="en-US" i="1" dirty="0">
                <a:solidFill>
                  <a:srgbClr val="2D4261"/>
                </a:solidFill>
                <a:latin typeface="+mn-lt"/>
              </a:rPr>
              <a:t>Source: 2021 American </a:t>
            </a:r>
            <a:r>
              <a:rPr lang="en-US" altLang="en-US" i="1" dirty="0">
                <a:solidFill>
                  <a:schemeClr val="tx2"/>
                </a:solidFill>
                <a:latin typeface="+mn-lt"/>
              </a:rPr>
              <a:t>Community</a:t>
            </a:r>
            <a:r>
              <a:rPr lang="en-US" altLang="en-US" i="1" dirty="0">
                <a:solidFill>
                  <a:srgbClr val="2D4261"/>
                </a:solidFill>
                <a:latin typeface="+mn-lt"/>
              </a:rPr>
              <a:t> Survey, 1-year estimate, U.S. Census Bureau </a:t>
            </a:r>
          </a:p>
          <a:p>
            <a:endParaRPr lang="en-US" dirty="0"/>
          </a:p>
        </p:txBody>
      </p:sp>
    </p:spTree>
    <p:extLst>
      <p:ext uri="{BB962C8B-B14F-4D97-AF65-F5344CB8AC3E}">
        <p14:creationId xmlns:p14="http://schemas.microsoft.com/office/powerpoint/2010/main" val="236653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822E-6181-47EE-9BE2-6910A259D487}"/>
              </a:ext>
            </a:extLst>
          </p:cNvPr>
          <p:cNvSpPr>
            <a:spLocks noGrp="1"/>
          </p:cNvSpPr>
          <p:nvPr>
            <p:ph type="title"/>
          </p:nvPr>
        </p:nvSpPr>
        <p:spPr/>
        <p:txBody>
          <a:bodyPr>
            <a:noAutofit/>
          </a:bodyPr>
          <a:lstStyle/>
          <a:p>
            <a:r>
              <a:rPr lang="en-US" sz="6500" dirty="0"/>
              <a:t>English language usage and proficiency by district and countywide</a:t>
            </a:r>
          </a:p>
        </p:txBody>
      </p:sp>
      <p:graphicFrame>
        <p:nvGraphicFramePr>
          <p:cNvPr id="4" name="Chart 3" descr="A bar chart shows the percentage of people in each district and the county overall that speak a language other than English at home.">
            <a:extLst>
              <a:ext uri="{FF2B5EF4-FFF2-40B4-BE49-F238E27FC236}">
                <a16:creationId xmlns:a16="http://schemas.microsoft.com/office/drawing/2014/main" id="{7ABE31D8-7E14-4672-92CA-9F706A1FA748}"/>
              </a:ext>
            </a:extLst>
          </p:cNvPr>
          <p:cNvGraphicFramePr>
            <a:graphicFrameLocks/>
          </p:cNvGraphicFramePr>
          <p:nvPr>
            <p:extLst>
              <p:ext uri="{D42A27DB-BD31-4B8C-83A1-F6EECF244321}">
                <p14:modId xmlns:p14="http://schemas.microsoft.com/office/powerpoint/2010/main" val="2510337975"/>
              </p:ext>
            </p:extLst>
          </p:nvPr>
        </p:nvGraphicFramePr>
        <p:xfrm>
          <a:off x="1306873" y="2788433"/>
          <a:ext cx="7498079" cy="5535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A bar chart shows the percentage of people in each district and the county overall who report speaking English less than &quot;very well.&quot;">
            <a:extLst>
              <a:ext uri="{FF2B5EF4-FFF2-40B4-BE49-F238E27FC236}">
                <a16:creationId xmlns:a16="http://schemas.microsoft.com/office/drawing/2014/main" id="{A3269CE7-09D5-487A-85C3-E8E621B2ECE9}"/>
              </a:ext>
            </a:extLst>
          </p:cNvPr>
          <p:cNvGraphicFramePr>
            <a:graphicFrameLocks/>
          </p:cNvGraphicFramePr>
          <p:nvPr>
            <p:extLst>
              <p:ext uri="{D42A27DB-BD31-4B8C-83A1-F6EECF244321}">
                <p14:modId xmlns:p14="http://schemas.microsoft.com/office/powerpoint/2010/main" val="3889055489"/>
              </p:ext>
            </p:extLst>
          </p:nvPr>
        </p:nvGraphicFramePr>
        <p:xfrm>
          <a:off x="9246739" y="2925731"/>
          <a:ext cx="8015593" cy="539787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01B5981-3313-4C0B-9068-EF5AA4477A01}"/>
              </a:ext>
            </a:extLst>
          </p:cNvPr>
          <p:cNvSpPr txBox="1"/>
          <p:nvPr/>
        </p:nvSpPr>
        <p:spPr>
          <a:xfrm>
            <a:off x="1167319" y="8871626"/>
            <a:ext cx="8463064" cy="646331"/>
          </a:xfrm>
          <a:prstGeom prst="rect">
            <a:avLst/>
          </a:prstGeom>
          <a:noFill/>
        </p:spPr>
        <p:txBody>
          <a:bodyPr wrap="square" rtlCol="0">
            <a:spAutoFit/>
          </a:bodyPr>
          <a:lstStyle/>
          <a:p>
            <a:r>
              <a:rPr lang="en-US" i="1" dirty="0">
                <a:solidFill>
                  <a:srgbClr val="2D4261"/>
                </a:solidFill>
                <a:cs typeface="Calibri"/>
              </a:rPr>
              <a:t>Source: </a:t>
            </a:r>
            <a:r>
              <a:rPr lang="en-US" i="1" dirty="0">
                <a:ea typeface="+mn-lt"/>
                <a:cs typeface="+mn-lt"/>
              </a:rPr>
              <a:t>2016-2020 American Community Survey, 5-year estimate, US Census Bureau</a:t>
            </a:r>
          </a:p>
          <a:p>
            <a:endParaRPr lang="en-US" dirty="0"/>
          </a:p>
        </p:txBody>
      </p:sp>
    </p:spTree>
    <p:extLst>
      <p:ext uri="{BB962C8B-B14F-4D97-AF65-F5344CB8AC3E}">
        <p14:creationId xmlns:p14="http://schemas.microsoft.com/office/powerpoint/2010/main" val="108349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5CE7-A475-4262-945E-58A3F0FFD880}"/>
              </a:ext>
            </a:extLst>
          </p:cNvPr>
          <p:cNvSpPr>
            <a:spLocks noGrp="1"/>
          </p:cNvSpPr>
          <p:nvPr>
            <p:ph type="title"/>
          </p:nvPr>
        </p:nvSpPr>
        <p:spPr/>
        <p:txBody>
          <a:bodyPr/>
          <a:lstStyle/>
          <a:p>
            <a:r>
              <a:rPr lang="en-US" dirty="0"/>
              <a:t>Today’s Topics</a:t>
            </a:r>
          </a:p>
        </p:txBody>
      </p:sp>
      <p:sp>
        <p:nvSpPr>
          <p:cNvPr id="3" name="Content Placeholder 2">
            <a:extLst>
              <a:ext uri="{FF2B5EF4-FFF2-40B4-BE49-F238E27FC236}">
                <a16:creationId xmlns:a16="http://schemas.microsoft.com/office/drawing/2014/main" id="{527E5BBD-30E1-4BBB-BECB-CCA7D76AC1E2}"/>
              </a:ext>
            </a:extLst>
          </p:cNvPr>
          <p:cNvSpPr>
            <a:spLocks noGrp="1"/>
          </p:cNvSpPr>
          <p:nvPr>
            <p:ph idx="1"/>
          </p:nvPr>
        </p:nvSpPr>
        <p:spPr/>
        <p:txBody>
          <a:bodyPr/>
          <a:lstStyle/>
          <a:p>
            <a:r>
              <a:rPr lang="en-US" dirty="0"/>
              <a:t>Introduction to key demographic trends, countywide and by district:</a:t>
            </a:r>
          </a:p>
          <a:p>
            <a:pPr lvl="1"/>
            <a:r>
              <a:rPr lang="en-US" dirty="0">
                <a:solidFill>
                  <a:schemeClr val="tx1"/>
                </a:solidFill>
              </a:rPr>
              <a:t>Population growth</a:t>
            </a:r>
          </a:p>
          <a:p>
            <a:pPr lvl="1"/>
            <a:r>
              <a:rPr lang="en-US" dirty="0">
                <a:solidFill>
                  <a:schemeClr val="tx1"/>
                </a:solidFill>
              </a:rPr>
              <a:t>Racial and ethnic change</a:t>
            </a:r>
          </a:p>
          <a:p>
            <a:pPr lvl="1"/>
            <a:r>
              <a:rPr lang="en-US" dirty="0">
                <a:solidFill>
                  <a:schemeClr val="tx1"/>
                </a:solidFill>
              </a:rPr>
              <a:t>Large immigrant community</a:t>
            </a:r>
          </a:p>
          <a:p>
            <a:pPr lvl="1"/>
            <a:r>
              <a:rPr lang="en-US" dirty="0">
                <a:solidFill>
                  <a:schemeClr val="tx1"/>
                </a:solidFill>
              </a:rPr>
              <a:t>Changing households and ages</a:t>
            </a:r>
          </a:p>
          <a:p>
            <a:pPr lvl="1"/>
            <a:r>
              <a:rPr lang="en-US" dirty="0">
                <a:solidFill>
                  <a:schemeClr val="tx1"/>
                </a:solidFill>
              </a:rPr>
              <a:t>Income, education, and workforce</a:t>
            </a:r>
          </a:p>
          <a:p>
            <a:pPr lvl="1"/>
            <a:endParaRPr lang="en-US" dirty="0"/>
          </a:p>
        </p:txBody>
      </p:sp>
    </p:spTree>
    <p:extLst>
      <p:ext uri="{BB962C8B-B14F-4D97-AF65-F5344CB8AC3E}">
        <p14:creationId xmlns:p14="http://schemas.microsoft.com/office/powerpoint/2010/main" val="3474400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C54AC-802D-4E0B-9672-448319937DA6}"/>
              </a:ext>
            </a:extLst>
          </p:cNvPr>
          <p:cNvSpPr>
            <a:spLocks noGrp="1"/>
          </p:cNvSpPr>
          <p:nvPr>
            <p:ph type="title"/>
          </p:nvPr>
        </p:nvSpPr>
        <p:spPr/>
        <p:txBody>
          <a:bodyPr>
            <a:normAutofit/>
          </a:bodyPr>
          <a:lstStyle/>
          <a:p>
            <a:r>
              <a:rPr lang="en-US" sz="6500" dirty="0"/>
              <a:t>Educational attainment</a:t>
            </a:r>
          </a:p>
        </p:txBody>
      </p:sp>
      <p:graphicFrame>
        <p:nvGraphicFramePr>
          <p:cNvPr id="9" name="Chart 8" descr="A bar chart shows the percentage of County Native born, County foreign born, and DC Metro foreign born who have achieved a level of education Less than a completing high school, who graduated high school, have some college or an associate's degree, a bachelor's degree, and a Graduate or Professional degree."/>
          <p:cNvGraphicFramePr/>
          <p:nvPr>
            <p:extLst>
              <p:ext uri="{D42A27DB-BD31-4B8C-83A1-F6EECF244321}">
                <p14:modId xmlns:p14="http://schemas.microsoft.com/office/powerpoint/2010/main" val="2104053825"/>
              </p:ext>
            </p:extLst>
          </p:nvPr>
        </p:nvGraphicFramePr>
        <p:xfrm>
          <a:off x="795867" y="2103120"/>
          <a:ext cx="16933333" cy="67360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7"/>
          <p:cNvSpPr txBox="1">
            <a:spLocks noChangeArrowheads="1"/>
          </p:cNvSpPr>
          <p:nvPr/>
        </p:nvSpPr>
        <p:spPr bwMode="auto">
          <a:xfrm>
            <a:off x="535300" y="9002428"/>
            <a:ext cx="9997233" cy="4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8113" tIns="69057" rIns="138113" bIns="6905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30000"/>
              </a:spcBef>
              <a:spcAft>
                <a:spcPct val="0"/>
              </a:spcAft>
            </a:pPr>
            <a:r>
              <a:rPr lang="en-US" altLang="en-US" i="1" dirty="0">
                <a:solidFill>
                  <a:srgbClr val="2D4261"/>
                </a:solidFill>
                <a:latin typeface="+mn-lt"/>
              </a:rPr>
              <a:t>Source: 2021 American </a:t>
            </a:r>
            <a:r>
              <a:rPr lang="en-US" altLang="en-US" i="1" dirty="0">
                <a:solidFill>
                  <a:schemeClr val="tx2"/>
                </a:solidFill>
                <a:latin typeface="+mn-lt"/>
              </a:rPr>
              <a:t>Community</a:t>
            </a:r>
            <a:r>
              <a:rPr lang="en-US" altLang="en-US" i="1" dirty="0">
                <a:solidFill>
                  <a:srgbClr val="2D4261"/>
                </a:solidFill>
                <a:latin typeface="+mn-lt"/>
              </a:rPr>
              <a:t> Survey, 1-year estimate, U.S. Census Bureau </a:t>
            </a:r>
          </a:p>
        </p:txBody>
      </p:sp>
    </p:spTree>
    <p:extLst>
      <p:ext uri="{BB962C8B-B14F-4D97-AF65-F5344CB8AC3E}">
        <p14:creationId xmlns:p14="http://schemas.microsoft.com/office/powerpoint/2010/main" val="293058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D8B75-2744-4894-B400-45CFDD4AB4D0}"/>
              </a:ext>
            </a:extLst>
          </p:cNvPr>
          <p:cNvSpPr>
            <a:spLocks noGrp="1"/>
          </p:cNvSpPr>
          <p:nvPr>
            <p:ph type="title"/>
          </p:nvPr>
        </p:nvSpPr>
        <p:spPr>
          <a:xfrm>
            <a:off x="1759429" y="3323936"/>
            <a:ext cx="14996160" cy="1645920"/>
          </a:xfrm>
        </p:spPr>
        <p:txBody>
          <a:bodyPr>
            <a:normAutofit fontScale="90000"/>
          </a:bodyPr>
          <a:lstStyle/>
          <a:p>
            <a:r>
              <a:rPr lang="en-US" dirty="0"/>
              <a:t>Household composition and age distribution</a:t>
            </a:r>
          </a:p>
        </p:txBody>
      </p:sp>
    </p:spTree>
    <p:extLst>
      <p:ext uri="{BB962C8B-B14F-4D97-AF65-F5344CB8AC3E}">
        <p14:creationId xmlns:p14="http://schemas.microsoft.com/office/powerpoint/2010/main" val="216944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D5C8-C173-4407-92CC-569AA5778F27}"/>
              </a:ext>
            </a:extLst>
          </p:cNvPr>
          <p:cNvSpPr>
            <a:spLocks noGrp="1"/>
          </p:cNvSpPr>
          <p:nvPr>
            <p:ph type="title"/>
          </p:nvPr>
        </p:nvSpPr>
        <p:spPr/>
        <p:txBody>
          <a:bodyPr>
            <a:normAutofit/>
          </a:bodyPr>
          <a:lstStyle/>
          <a:p>
            <a:r>
              <a:rPr lang="en-US" sz="6500" dirty="0"/>
              <a:t>Household composition (1960-2021)</a:t>
            </a:r>
          </a:p>
        </p:txBody>
      </p:sp>
      <p:graphicFrame>
        <p:nvGraphicFramePr>
          <p:cNvPr id="4" name="Content Placeholder 3" descr="A bar chart shows household composition for every decade since 1960. Types of household include married couple with children under 18, married couple without children, single parent with children under 18, Other Family, and Non-Family.">
            <a:extLst>
              <a:ext uri="{FF2B5EF4-FFF2-40B4-BE49-F238E27FC236}">
                <a16:creationId xmlns:a16="http://schemas.microsoft.com/office/drawing/2014/main" id="{B7EF04A4-C1F9-4675-91D9-F78661138E76}"/>
              </a:ext>
            </a:extLst>
          </p:cNvPr>
          <p:cNvGraphicFramePr>
            <a:graphicFrameLocks noGrp="1"/>
          </p:cNvGraphicFramePr>
          <p:nvPr>
            <p:ph idx="1"/>
            <p:extLst>
              <p:ext uri="{D42A27DB-BD31-4B8C-83A1-F6EECF244321}">
                <p14:modId xmlns:p14="http://schemas.microsoft.com/office/powerpoint/2010/main" val="1796364412"/>
              </p:ext>
            </p:extLst>
          </p:nvPr>
        </p:nvGraphicFramePr>
        <p:xfrm>
          <a:off x="914717" y="2205428"/>
          <a:ext cx="15727363" cy="69484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F80A29B-F25B-4F26-B143-A1BC2CED1C0D}"/>
              </a:ext>
            </a:extLst>
          </p:cNvPr>
          <p:cNvSpPr txBox="1"/>
          <p:nvPr/>
        </p:nvSpPr>
        <p:spPr>
          <a:xfrm>
            <a:off x="1645920" y="9163830"/>
            <a:ext cx="10747717" cy="369332"/>
          </a:xfrm>
          <a:prstGeom prst="rect">
            <a:avLst/>
          </a:prstGeom>
          <a:noFill/>
        </p:spPr>
        <p:txBody>
          <a:bodyPr wrap="square" rtlCol="0">
            <a:spAutoFit/>
          </a:bodyPr>
          <a:lstStyle/>
          <a:p>
            <a:pPr defTabSz="1028727" eaLnBrk="1" hangingPunct="1"/>
            <a:r>
              <a:rPr lang="en-US" altLang="en-US" i="1" dirty="0">
                <a:latin typeface="+mn-lt"/>
              </a:rPr>
              <a:t>Source: 1960-2020 Decennial Census, 2021 American Community Survey, 1-year estimates, U.S. Census Bureau</a:t>
            </a:r>
          </a:p>
        </p:txBody>
      </p:sp>
    </p:spTree>
    <p:extLst>
      <p:ext uri="{BB962C8B-B14F-4D97-AF65-F5344CB8AC3E}">
        <p14:creationId xmlns:p14="http://schemas.microsoft.com/office/powerpoint/2010/main" val="383270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878D-2D87-496A-A63A-EAA4FCE15F7C}"/>
              </a:ext>
            </a:extLst>
          </p:cNvPr>
          <p:cNvSpPr>
            <a:spLocks noGrp="1"/>
          </p:cNvSpPr>
          <p:nvPr>
            <p:ph type="title"/>
          </p:nvPr>
        </p:nvSpPr>
        <p:spPr/>
        <p:txBody>
          <a:bodyPr>
            <a:normAutofit fontScale="90000"/>
          </a:bodyPr>
          <a:lstStyle/>
          <a:p>
            <a:r>
              <a:rPr lang="en-US" dirty="0"/>
              <a:t>Household composition by district and countywide</a:t>
            </a:r>
          </a:p>
        </p:txBody>
      </p:sp>
      <p:graphicFrame>
        <p:nvGraphicFramePr>
          <p:cNvPr id="5" name="Chart 4" descr="A stacked bar chart shows percentages of household types by district with categories Families with children under 18, Families without children under 18, Householder living alone, and Nonfamily household with more than one person. Below the graph is the number for average household size in each district.">
            <a:extLst>
              <a:ext uri="{FF2B5EF4-FFF2-40B4-BE49-F238E27FC236}">
                <a16:creationId xmlns:a16="http://schemas.microsoft.com/office/drawing/2014/main" id="{A7E30067-CA2C-46FD-BE75-3320114D5A80}"/>
              </a:ext>
            </a:extLst>
          </p:cNvPr>
          <p:cNvGraphicFramePr>
            <a:graphicFrameLocks/>
          </p:cNvGraphicFramePr>
          <p:nvPr>
            <p:extLst>
              <p:ext uri="{D42A27DB-BD31-4B8C-83A1-F6EECF244321}">
                <p14:modId xmlns:p14="http://schemas.microsoft.com/office/powerpoint/2010/main" val="1025797060"/>
              </p:ext>
            </p:extLst>
          </p:nvPr>
        </p:nvGraphicFramePr>
        <p:xfrm>
          <a:off x="1264596" y="2298645"/>
          <a:ext cx="15377484" cy="58406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6833297-C7BE-4CDD-BB4F-682B6DE954FC}"/>
              </a:ext>
            </a:extLst>
          </p:cNvPr>
          <p:cNvSpPr txBox="1"/>
          <p:nvPr/>
        </p:nvSpPr>
        <p:spPr>
          <a:xfrm>
            <a:off x="541867" y="8074767"/>
            <a:ext cx="1885244" cy="400110"/>
          </a:xfrm>
          <a:prstGeom prst="rect">
            <a:avLst/>
          </a:prstGeom>
          <a:noFill/>
        </p:spPr>
        <p:txBody>
          <a:bodyPr wrap="square" rtlCol="0">
            <a:spAutoFit/>
          </a:bodyPr>
          <a:lstStyle/>
          <a:p>
            <a:r>
              <a:rPr lang="en-US" sz="2000" dirty="0"/>
              <a:t>Average HH Size</a:t>
            </a:r>
          </a:p>
        </p:txBody>
      </p:sp>
      <p:sp>
        <p:nvSpPr>
          <p:cNvPr id="10" name="TextBox 9">
            <a:extLst>
              <a:ext uri="{FF2B5EF4-FFF2-40B4-BE49-F238E27FC236}">
                <a16:creationId xmlns:a16="http://schemas.microsoft.com/office/drawing/2014/main" id="{8AA83307-6B20-4005-911D-31E5FAB7DD36}"/>
              </a:ext>
            </a:extLst>
          </p:cNvPr>
          <p:cNvSpPr txBox="1"/>
          <p:nvPr/>
        </p:nvSpPr>
        <p:spPr>
          <a:xfrm>
            <a:off x="2607734" y="8074767"/>
            <a:ext cx="1117600" cy="400110"/>
          </a:xfrm>
          <a:prstGeom prst="rect">
            <a:avLst/>
          </a:prstGeom>
          <a:noFill/>
        </p:spPr>
        <p:txBody>
          <a:bodyPr wrap="square" rtlCol="0">
            <a:spAutoFit/>
          </a:bodyPr>
          <a:lstStyle/>
          <a:p>
            <a:pPr algn="ctr"/>
            <a:r>
              <a:rPr lang="en-US" sz="2000" dirty="0"/>
              <a:t>2.61</a:t>
            </a:r>
          </a:p>
        </p:txBody>
      </p:sp>
      <p:sp>
        <p:nvSpPr>
          <p:cNvPr id="11" name="TextBox 10">
            <a:extLst>
              <a:ext uri="{FF2B5EF4-FFF2-40B4-BE49-F238E27FC236}">
                <a16:creationId xmlns:a16="http://schemas.microsoft.com/office/drawing/2014/main" id="{BBAC67B3-E838-47DC-8A9D-9DB628F3625E}"/>
              </a:ext>
            </a:extLst>
          </p:cNvPr>
          <p:cNvSpPr txBox="1"/>
          <p:nvPr/>
        </p:nvSpPr>
        <p:spPr>
          <a:xfrm>
            <a:off x="4363157" y="8074767"/>
            <a:ext cx="1117600" cy="400110"/>
          </a:xfrm>
          <a:prstGeom prst="rect">
            <a:avLst/>
          </a:prstGeom>
          <a:noFill/>
        </p:spPr>
        <p:txBody>
          <a:bodyPr wrap="square" rtlCol="0">
            <a:spAutoFit/>
          </a:bodyPr>
          <a:lstStyle/>
          <a:p>
            <a:pPr algn="ctr"/>
            <a:r>
              <a:rPr lang="en-US" sz="2000" dirty="0"/>
              <a:t>3.02</a:t>
            </a:r>
          </a:p>
        </p:txBody>
      </p:sp>
      <p:sp>
        <p:nvSpPr>
          <p:cNvPr id="13" name="TextBox 12">
            <a:extLst>
              <a:ext uri="{FF2B5EF4-FFF2-40B4-BE49-F238E27FC236}">
                <a16:creationId xmlns:a16="http://schemas.microsoft.com/office/drawing/2014/main" id="{6FAD7896-F4CD-4450-B101-42F52BD562F2}"/>
              </a:ext>
            </a:extLst>
          </p:cNvPr>
          <p:cNvSpPr txBox="1"/>
          <p:nvPr/>
        </p:nvSpPr>
        <p:spPr>
          <a:xfrm>
            <a:off x="6186316" y="8074767"/>
            <a:ext cx="1117600" cy="400110"/>
          </a:xfrm>
          <a:prstGeom prst="rect">
            <a:avLst/>
          </a:prstGeom>
          <a:noFill/>
        </p:spPr>
        <p:txBody>
          <a:bodyPr wrap="square" rtlCol="0">
            <a:spAutoFit/>
          </a:bodyPr>
          <a:lstStyle/>
          <a:p>
            <a:pPr algn="ctr"/>
            <a:r>
              <a:rPr lang="en-US" sz="2000" dirty="0"/>
              <a:t>2.62</a:t>
            </a:r>
          </a:p>
        </p:txBody>
      </p:sp>
      <p:sp>
        <p:nvSpPr>
          <p:cNvPr id="17" name="TextBox 16">
            <a:extLst>
              <a:ext uri="{FF2B5EF4-FFF2-40B4-BE49-F238E27FC236}">
                <a16:creationId xmlns:a16="http://schemas.microsoft.com/office/drawing/2014/main" id="{37BD0FA3-D4C5-4524-AA92-126E9A3FE0F4}"/>
              </a:ext>
            </a:extLst>
          </p:cNvPr>
          <p:cNvSpPr txBox="1"/>
          <p:nvPr/>
        </p:nvSpPr>
        <p:spPr>
          <a:xfrm>
            <a:off x="7969956" y="8074767"/>
            <a:ext cx="1117600" cy="400110"/>
          </a:xfrm>
          <a:prstGeom prst="rect">
            <a:avLst/>
          </a:prstGeom>
          <a:noFill/>
        </p:spPr>
        <p:txBody>
          <a:bodyPr wrap="square" rtlCol="0">
            <a:spAutoFit/>
          </a:bodyPr>
          <a:lstStyle/>
          <a:p>
            <a:pPr algn="ctr"/>
            <a:r>
              <a:rPr lang="en-US" sz="2000" dirty="0"/>
              <a:t>2.40</a:t>
            </a:r>
          </a:p>
        </p:txBody>
      </p:sp>
      <p:sp>
        <p:nvSpPr>
          <p:cNvPr id="16" name="TextBox 15">
            <a:extLst>
              <a:ext uri="{FF2B5EF4-FFF2-40B4-BE49-F238E27FC236}">
                <a16:creationId xmlns:a16="http://schemas.microsoft.com/office/drawing/2014/main" id="{4D1C2457-F791-4E24-A49E-382E6C68AC1E}"/>
              </a:ext>
            </a:extLst>
          </p:cNvPr>
          <p:cNvSpPr txBox="1"/>
          <p:nvPr/>
        </p:nvSpPr>
        <p:spPr>
          <a:xfrm>
            <a:off x="9810045" y="8088264"/>
            <a:ext cx="1117600" cy="400110"/>
          </a:xfrm>
          <a:prstGeom prst="rect">
            <a:avLst/>
          </a:prstGeom>
          <a:noFill/>
        </p:spPr>
        <p:txBody>
          <a:bodyPr wrap="square" rtlCol="0">
            <a:spAutoFit/>
          </a:bodyPr>
          <a:lstStyle/>
          <a:p>
            <a:pPr algn="ctr"/>
            <a:r>
              <a:rPr lang="en-US" sz="2000" dirty="0"/>
              <a:t>2.88</a:t>
            </a:r>
          </a:p>
        </p:txBody>
      </p:sp>
      <p:sp>
        <p:nvSpPr>
          <p:cNvPr id="15" name="TextBox 14">
            <a:extLst>
              <a:ext uri="{FF2B5EF4-FFF2-40B4-BE49-F238E27FC236}">
                <a16:creationId xmlns:a16="http://schemas.microsoft.com/office/drawing/2014/main" id="{83451A8D-17D7-4B3C-9F53-1ACD9F7C6E3C}"/>
              </a:ext>
            </a:extLst>
          </p:cNvPr>
          <p:cNvSpPr txBox="1"/>
          <p:nvPr/>
        </p:nvSpPr>
        <p:spPr>
          <a:xfrm>
            <a:off x="11525955" y="8074767"/>
            <a:ext cx="1117600" cy="400110"/>
          </a:xfrm>
          <a:prstGeom prst="rect">
            <a:avLst/>
          </a:prstGeom>
          <a:noFill/>
        </p:spPr>
        <p:txBody>
          <a:bodyPr wrap="square" rtlCol="0">
            <a:spAutoFit/>
          </a:bodyPr>
          <a:lstStyle/>
          <a:p>
            <a:pPr algn="ctr"/>
            <a:r>
              <a:rPr lang="en-US" sz="2000" dirty="0"/>
              <a:t>3.08</a:t>
            </a:r>
          </a:p>
        </p:txBody>
      </p:sp>
      <p:sp>
        <p:nvSpPr>
          <p:cNvPr id="14" name="TextBox 13">
            <a:extLst>
              <a:ext uri="{FF2B5EF4-FFF2-40B4-BE49-F238E27FC236}">
                <a16:creationId xmlns:a16="http://schemas.microsoft.com/office/drawing/2014/main" id="{9DDD5E17-4CFF-4B36-A27C-0020656AC1EF}"/>
              </a:ext>
            </a:extLst>
          </p:cNvPr>
          <p:cNvSpPr txBox="1"/>
          <p:nvPr/>
        </p:nvSpPr>
        <p:spPr>
          <a:xfrm>
            <a:off x="13281378" y="8074767"/>
            <a:ext cx="1117600" cy="400110"/>
          </a:xfrm>
          <a:prstGeom prst="rect">
            <a:avLst/>
          </a:prstGeom>
          <a:noFill/>
        </p:spPr>
        <p:txBody>
          <a:bodyPr wrap="square" rtlCol="0">
            <a:spAutoFit/>
          </a:bodyPr>
          <a:lstStyle/>
          <a:p>
            <a:pPr algn="ctr"/>
            <a:r>
              <a:rPr lang="en-US" sz="2000" dirty="0"/>
              <a:t>3.02</a:t>
            </a:r>
          </a:p>
        </p:txBody>
      </p:sp>
      <p:sp>
        <p:nvSpPr>
          <p:cNvPr id="12" name="TextBox 11">
            <a:extLst>
              <a:ext uri="{FF2B5EF4-FFF2-40B4-BE49-F238E27FC236}">
                <a16:creationId xmlns:a16="http://schemas.microsoft.com/office/drawing/2014/main" id="{085744C1-1E41-4F65-A85D-EDEABEE5BFE0}"/>
              </a:ext>
            </a:extLst>
          </p:cNvPr>
          <p:cNvSpPr txBox="1"/>
          <p:nvPr/>
        </p:nvSpPr>
        <p:spPr>
          <a:xfrm>
            <a:off x="15036801" y="8074767"/>
            <a:ext cx="1117600" cy="400110"/>
          </a:xfrm>
          <a:prstGeom prst="rect">
            <a:avLst/>
          </a:prstGeom>
          <a:noFill/>
        </p:spPr>
        <p:txBody>
          <a:bodyPr wrap="square" rtlCol="0">
            <a:spAutoFit/>
          </a:bodyPr>
          <a:lstStyle/>
          <a:p>
            <a:pPr algn="ctr"/>
            <a:r>
              <a:rPr lang="en-US" sz="2000" dirty="0"/>
              <a:t>2.79</a:t>
            </a:r>
          </a:p>
        </p:txBody>
      </p:sp>
      <p:sp>
        <p:nvSpPr>
          <p:cNvPr id="6" name="TextBox 5">
            <a:extLst>
              <a:ext uri="{FF2B5EF4-FFF2-40B4-BE49-F238E27FC236}">
                <a16:creationId xmlns:a16="http://schemas.microsoft.com/office/drawing/2014/main" id="{D04DAE5F-825F-44E7-8704-C83CF9CAF0BA}"/>
              </a:ext>
            </a:extLst>
          </p:cNvPr>
          <p:cNvSpPr txBox="1"/>
          <p:nvPr/>
        </p:nvSpPr>
        <p:spPr>
          <a:xfrm>
            <a:off x="1264596" y="9087579"/>
            <a:ext cx="9221821" cy="646331"/>
          </a:xfrm>
          <a:prstGeom prst="rect">
            <a:avLst/>
          </a:prstGeom>
          <a:noFill/>
        </p:spPr>
        <p:txBody>
          <a:bodyPr wrap="square" rtlCol="0">
            <a:spAutoFit/>
          </a:bodyPr>
          <a:lstStyle/>
          <a:p>
            <a:r>
              <a:rPr lang="en-US" i="1" dirty="0">
                <a:solidFill>
                  <a:srgbClr val="2D4261"/>
                </a:solidFill>
                <a:cs typeface="Calibri"/>
              </a:rPr>
              <a:t>Source: </a:t>
            </a:r>
            <a:r>
              <a:rPr lang="en-US" i="1" dirty="0">
                <a:ea typeface="+mn-lt"/>
                <a:cs typeface="+mn-lt"/>
              </a:rPr>
              <a:t>2016-2020 American Community Survey, 5-year estimate, US Census Bureau</a:t>
            </a:r>
          </a:p>
          <a:p>
            <a:endParaRPr lang="en-US" dirty="0"/>
          </a:p>
        </p:txBody>
      </p:sp>
    </p:spTree>
    <p:extLst>
      <p:ext uri="{BB962C8B-B14F-4D97-AF65-F5344CB8AC3E}">
        <p14:creationId xmlns:p14="http://schemas.microsoft.com/office/powerpoint/2010/main" val="119201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5FF48-597B-4F51-9AC1-E87E531DE1EE}"/>
              </a:ext>
            </a:extLst>
          </p:cNvPr>
          <p:cNvSpPr>
            <a:spLocks noGrp="1"/>
          </p:cNvSpPr>
          <p:nvPr>
            <p:ph type="title"/>
          </p:nvPr>
        </p:nvSpPr>
        <p:spPr/>
        <p:txBody>
          <a:bodyPr>
            <a:normAutofit fontScale="90000"/>
          </a:bodyPr>
          <a:lstStyle/>
          <a:p>
            <a:r>
              <a:rPr lang="en-US" dirty="0"/>
              <a:t>Housing tenure by district and countywide</a:t>
            </a:r>
          </a:p>
        </p:txBody>
      </p:sp>
      <p:graphicFrame>
        <p:nvGraphicFramePr>
          <p:cNvPr id="4" name="Chart 3" descr="A bar chart shows the proportion of people who rent and own in each district.">
            <a:extLst>
              <a:ext uri="{FF2B5EF4-FFF2-40B4-BE49-F238E27FC236}">
                <a16:creationId xmlns:a16="http://schemas.microsoft.com/office/drawing/2014/main" id="{A479D556-737C-4765-9A26-EC0B250B63DB}"/>
              </a:ext>
            </a:extLst>
          </p:cNvPr>
          <p:cNvGraphicFramePr>
            <a:graphicFrameLocks/>
          </p:cNvGraphicFramePr>
          <p:nvPr>
            <p:extLst>
              <p:ext uri="{D42A27DB-BD31-4B8C-83A1-F6EECF244321}">
                <p14:modId xmlns:p14="http://schemas.microsoft.com/office/powerpoint/2010/main" val="1283164359"/>
              </p:ext>
            </p:extLst>
          </p:nvPr>
        </p:nvGraphicFramePr>
        <p:xfrm>
          <a:off x="1560443" y="2029838"/>
          <a:ext cx="15081637" cy="68288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92CC933-F1D9-49CF-9CEB-3696E37688DB}"/>
              </a:ext>
            </a:extLst>
          </p:cNvPr>
          <p:cNvSpPr txBox="1"/>
          <p:nvPr/>
        </p:nvSpPr>
        <p:spPr>
          <a:xfrm>
            <a:off x="1322962" y="9071807"/>
            <a:ext cx="8599251" cy="646331"/>
          </a:xfrm>
          <a:prstGeom prst="rect">
            <a:avLst/>
          </a:prstGeom>
          <a:noFill/>
        </p:spPr>
        <p:txBody>
          <a:bodyPr wrap="square" rtlCol="0">
            <a:spAutoFit/>
          </a:bodyPr>
          <a:lstStyle/>
          <a:p>
            <a:r>
              <a:rPr lang="en-US" i="1" dirty="0">
                <a:solidFill>
                  <a:srgbClr val="2D4261"/>
                </a:solidFill>
                <a:cs typeface="Calibri"/>
              </a:rPr>
              <a:t>Source: </a:t>
            </a:r>
            <a:r>
              <a:rPr lang="en-US" i="1" dirty="0">
                <a:ea typeface="+mn-lt"/>
                <a:cs typeface="+mn-lt"/>
              </a:rPr>
              <a:t>2016-2020 American Community Survey, 5-year estimate, US Census Bureau</a:t>
            </a:r>
          </a:p>
          <a:p>
            <a:endParaRPr lang="en-US" dirty="0"/>
          </a:p>
        </p:txBody>
      </p:sp>
    </p:spTree>
    <p:extLst>
      <p:ext uri="{BB962C8B-B14F-4D97-AF65-F5344CB8AC3E}">
        <p14:creationId xmlns:p14="http://schemas.microsoft.com/office/powerpoint/2010/main" val="2134340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E05AD-012A-4843-BBD2-B93FEF78F8CB}"/>
              </a:ext>
            </a:extLst>
          </p:cNvPr>
          <p:cNvSpPr>
            <a:spLocks noGrp="1"/>
          </p:cNvSpPr>
          <p:nvPr>
            <p:ph type="title"/>
          </p:nvPr>
        </p:nvSpPr>
        <p:spPr/>
        <p:txBody>
          <a:bodyPr>
            <a:normAutofit/>
          </a:bodyPr>
          <a:lstStyle/>
          <a:p>
            <a:r>
              <a:rPr lang="en-US" sz="7200" dirty="0"/>
              <a:t>Population projection by age</a:t>
            </a:r>
            <a:endParaRPr lang="en-US" dirty="0"/>
          </a:p>
        </p:txBody>
      </p:sp>
      <p:sp>
        <p:nvSpPr>
          <p:cNvPr id="6" name="Subtitle 2"/>
          <p:cNvSpPr txBox="1">
            <a:spLocks/>
          </p:cNvSpPr>
          <p:nvPr/>
        </p:nvSpPr>
        <p:spPr>
          <a:xfrm>
            <a:off x="6230830" y="2680838"/>
            <a:ext cx="5826339" cy="507831"/>
          </a:xfrm>
          <a:prstGeom prst="rect">
            <a:avLst/>
          </a:prstGeom>
          <a:noFill/>
        </p:spPr>
        <p:txBody>
          <a:bodyPr wrap="none" rtlCol="0">
            <a:spAutoFit/>
          </a:bodyPr>
          <a:lstStyle>
            <a:defPPr>
              <a:defRPr lang="en-US"/>
            </a:defPPr>
            <a:lvl1pPr>
              <a:defRPr b="1"/>
            </a:lvl1pPr>
          </a:lstStyle>
          <a:p>
            <a:r>
              <a:rPr lang="en-US" sz="2700" dirty="0">
                <a:solidFill>
                  <a:prstClr val="black"/>
                </a:solidFill>
              </a:rPr>
              <a:t>Percentage of Population by Age Group</a:t>
            </a:r>
          </a:p>
        </p:txBody>
      </p:sp>
      <p:graphicFrame>
        <p:nvGraphicFramePr>
          <p:cNvPr id="8" name="Chart 7" descr="A bar chart shows population by age group comparing years 2000, 2021, and projecting to 2045. The 65+ category figures are circled because the percentage rises from 11-21% over the time period."/>
          <p:cNvGraphicFramePr/>
          <p:nvPr>
            <p:extLst>
              <p:ext uri="{D42A27DB-BD31-4B8C-83A1-F6EECF244321}">
                <p14:modId xmlns:p14="http://schemas.microsoft.com/office/powerpoint/2010/main" val="1920217391"/>
              </p:ext>
            </p:extLst>
          </p:nvPr>
        </p:nvGraphicFramePr>
        <p:xfrm>
          <a:off x="1515811" y="2499080"/>
          <a:ext cx="15265122" cy="628475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7"/>
          <p:cNvSpPr txBox="1">
            <a:spLocks noChangeArrowheads="1"/>
          </p:cNvSpPr>
          <p:nvPr/>
        </p:nvSpPr>
        <p:spPr bwMode="auto">
          <a:xfrm>
            <a:off x="1397511" y="8783838"/>
            <a:ext cx="11626494" cy="4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8113" tIns="69057" rIns="138113" bIns="6905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30000"/>
              </a:spcBef>
              <a:spcAft>
                <a:spcPct val="0"/>
              </a:spcAft>
            </a:pPr>
            <a:r>
              <a:rPr lang="en-US" altLang="en-US" i="1" dirty="0">
                <a:solidFill>
                  <a:schemeClr val="tx2"/>
                </a:solidFill>
                <a:latin typeface="+mn-lt"/>
              </a:rPr>
              <a:t>Source: </a:t>
            </a:r>
            <a:r>
              <a:rPr lang="en-US" altLang="en-US" i="1" dirty="0">
                <a:latin typeface="+mn-lt"/>
              </a:rPr>
              <a:t>2021 Population Estimates</a:t>
            </a:r>
            <a:r>
              <a:rPr lang="en-US" altLang="en-US" i="1" dirty="0">
                <a:solidFill>
                  <a:schemeClr val="tx2"/>
                </a:solidFill>
                <a:latin typeface="+mn-lt"/>
              </a:rPr>
              <a:t>, U.S. Census Bureau</a:t>
            </a:r>
            <a:r>
              <a:rPr lang="en-US" altLang="en-US" i="1" dirty="0">
                <a:solidFill>
                  <a:prstClr val="black"/>
                </a:solidFill>
                <a:latin typeface="+mn-lt"/>
                <a:cs typeface="Arial" pitchFamily="34" charset="0"/>
              </a:rPr>
              <a:t>; Maryland Department of Planning Age Forecast (2020).</a:t>
            </a:r>
            <a:endParaRPr lang="en-US" altLang="en-US" sz="3600" i="1" dirty="0">
              <a:solidFill>
                <a:prstClr val="black"/>
              </a:solidFill>
              <a:latin typeface="+mn-lt"/>
              <a:cs typeface="Arial" pitchFamily="34" charset="0"/>
            </a:endParaRPr>
          </a:p>
        </p:txBody>
      </p:sp>
    </p:spTree>
    <p:extLst>
      <p:ext uri="{BB962C8B-B14F-4D97-AF65-F5344CB8AC3E}">
        <p14:creationId xmlns:p14="http://schemas.microsoft.com/office/powerpoint/2010/main" val="3467100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2555-626B-4135-AB09-2FF60A7BC4BE}"/>
              </a:ext>
            </a:extLst>
          </p:cNvPr>
          <p:cNvSpPr>
            <a:spLocks noGrp="1"/>
          </p:cNvSpPr>
          <p:nvPr>
            <p:ph type="title"/>
          </p:nvPr>
        </p:nvSpPr>
        <p:spPr>
          <a:xfrm>
            <a:off x="1653540" y="897882"/>
            <a:ext cx="14996160" cy="1164566"/>
          </a:xfrm>
        </p:spPr>
        <p:txBody>
          <a:bodyPr>
            <a:normAutofit/>
          </a:bodyPr>
          <a:lstStyle/>
          <a:p>
            <a:r>
              <a:rPr lang="en-US" dirty="0"/>
              <a:t>Age distribution by race or ethnicity</a:t>
            </a:r>
            <a:endParaRPr lang="en-US" i="1" dirty="0"/>
          </a:p>
        </p:txBody>
      </p:sp>
      <p:grpSp>
        <p:nvGrpSpPr>
          <p:cNvPr id="3" name="Group 2" descr="A stacked bar chart compares the age group populations of Whites, Hispanics, Blacks, Asians, and the County overall. The percentages are given for groups: under 18, 18-29, 30-44, 45-64, and 65+">
            <a:extLst>
              <a:ext uri="{FF2B5EF4-FFF2-40B4-BE49-F238E27FC236}">
                <a16:creationId xmlns:a16="http://schemas.microsoft.com/office/drawing/2014/main" id="{C7FEA451-13DB-47AE-AAFF-986788CCDD13}"/>
              </a:ext>
            </a:extLst>
          </p:cNvPr>
          <p:cNvGrpSpPr/>
          <p:nvPr/>
        </p:nvGrpSpPr>
        <p:grpSpPr>
          <a:xfrm>
            <a:off x="1645920" y="2238375"/>
            <a:ext cx="15003780" cy="7267575"/>
            <a:chOff x="1645920" y="2300398"/>
            <a:chExt cx="11243792" cy="7225369"/>
          </a:xfrm>
        </p:grpSpPr>
        <p:graphicFrame>
          <p:nvGraphicFramePr>
            <p:cNvPr id="5" name="Chart 4">
              <a:extLst>
                <a:ext uri="{FF2B5EF4-FFF2-40B4-BE49-F238E27FC236}">
                  <a16:creationId xmlns:a16="http://schemas.microsoft.com/office/drawing/2014/main" id="{22EE5B4C-83EE-4E8E-B19E-DD9E6C0606B6}"/>
                </a:ext>
              </a:extLst>
            </p:cNvPr>
            <p:cNvGraphicFramePr/>
            <p:nvPr>
              <p:extLst>
                <p:ext uri="{D42A27DB-BD31-4B8C-83A1-F6EECF244321}">
                  <p14:modId xmlns:p14="http://schemas.microsoft.com/office/powerpoint/2010/main" val="1138572805"/>
                </p:ext>
              </p:extLst>
            </p:nvPr>
          </p:nvGraphicFramePr>
          <p:xfrm>
            <a:off x="1645920" y="2300398"/>
            <a:ext cx="11243792" cy="66688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038">
              <a:extLst>
                <a:ext uri="{FF2B5EF4-FFF2-40B4-BE49-F238E27FC236}">
                  <a16:creationId xmlns:a16="http://schemas.microsoft.com/office/drawing/2014/main" id="{87117C9E-29BF-453C-9B3C-E63EA308BC7A}"/>
                </a:ext>
              </a:extLst>
            </p:cNvPr>
            <p:cNvSpPr txBox="1">
              <a:spLocks noChangeArrowheads="1"/>
            </p:cNvSpPr>
            <p:nvPr/>
          </p:nvSpPr>
          <p:spPr bwMode="auto">
            <a:xfrm>
              <a:off x="1645920" y="9144168"/>
              <a:ext cx="4687493" cy="3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586" tIns="51794" rIns="103586" bIns="5179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028727" eaLnBrk="1" hangingPunct="1"/>
              <a:r>
                <a:rPr lang="en-US" altLang="en-US" i="1" dirty="0">
                  <a:solidFill>
                    <a:schemeClr val="tx2"/>
                  </a:solidFill>
                  <a:latin typeface="+mn-lt"/>
                </a:rPr>
                <a:t>Source: </a:t>
              </a:r>
              <a:r>
                <a:rPr lang="en-US" altLang="en-US" i="1" dirty="0">
                  <a:latin typeface="+mn-lt"/>
                </a:rPr>
                <a:t>2021 Population Estimates Program</a:t>
              </a:r>
              <a:r>
                <a:rPr lang="en-US" altLang="en-US" i="1" dirty="0">
                  <a:solidFill>
                    <a:schemeClr val="tx2"/>
                  </a:solidFill>
                  <a:latin typeface="+mn-lt"/>
                </a:rPr>
                <a:t>, U.S. Census Bureau </a:t>
              </a:r>
            </a:p>
          </p:txBody>
        </p:sp>
      </p:grpSp>
    </p:spTree>
    <p:extLst>
      <p:ext uri="{BB962C8B-B14F-4D97-AF65-F5344CB8AC3E}">
        <p14:creationId xmlns:p14="http://schemas.microsoft.com/office/powerpoint/2010/main" val="2298866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F169-A727-4A12-92E6-3F74F6238F30}"/>
              </a:ext>
            </a:extLst>
          </p:cNvPr>
          <p:cNvSpPr>
            <a:spLocks noGrp="1"/>
          </p:cNvSpPr>
          <p:nvPr>
            <p:ph type="title"/>
          </p:nvPr>
        </p:nvSpPr>
        <p:spPr/>
        <p:txBody>
          <a:bodyPr>
            <a:normAutofit fontScale="90000"/>
          </a:bodyPr>
          <a:lstStyle/>
          <a:p>
            <a:r>
              <a:rPr lang="en-US" dirty="0"/>
              <a:t>Age distribution by district and countywide</a:t>
            </a:r>
          </a:p>
        </p:txBody>
      </p:sp>
      <p:graphicFrame>
        <p:nvGraphicFramePr>
          <p:cNvPr id="8" name="Chart 7" descr="A stacked bar chart shows the percentage of each district's residents that falls into 5 age groups.">
            <a:extLst>
              <a:ext uri="{FF2B5EF4-FFF2-40B4-BE49-F238E27FC236}">
                <a16:creationId xmlns:a16="http://schemas.microsoft.com/office/drawing/2014/main" id="{0B4AF2B0-F82D-4886-BB66-22F72B31E9CF}"/>
              </a:ext>
            </a:extLst>
          </p:cNvPr>
          <p:cNvGraphicFramePr>
            <a:graphicFrameLocks/>
          </p:cNvGraphicFramePr>
          <p:nvPr>
            <p:extLst>
              <p:ext uri="{D42A27DB-BD31-4B8C-83A1-F6EECF244321}">
                <p14:modId xmlns:p14="http://schemas.microsoft.com/office/powerpoint/2010/main" val="2850989183"/>
              </p:ext>
            </p:extLst>
          </p:nvPr>
        </p:nvGraphicFramePr>
        <p:xfrm>
          <a:off x="1023730" y="2390775"/>
          <a:ext cx="16349870" cy="67926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C603137-9595-48A0-88B4-822EC00012E9}"/>
              </a:ext>
            </a:extLst>
          </p:cNvPr>
          <p:cNvSpPr txBox="1"/>
          <p:nvPr/>
        </p:nvSpPr>
        <p:spPr>
          <a:xfrm>
            <a:off x="1023730" y="9183469"/>
            <a:ext cx="8120270" cy="646331"/>
          </a:xfrm>
          <a:prstGeom prst="rect">
            <a:avLst/>
          </a:prstGeom>
          <a:noFill/>
        </p:spPr>
        <p:txBody>
          <a:bodyPr wrap="square" rtlCol="0">
            <a:spAutoFit/>
          </a:bodyPr>
          <a:lstStyle/>
          <a:p>
            <a:r>
              <a:rPr lang="en-US" i="1" dirty="0">
                <a:solidFill>
                  <a:srgbClr val="2D4261"/>
                </a:solidFill>
                <a:cs typeface="Calibri"/>
              </a:rPr>
              <a:t>Source: </a:t>
            </a:r>
            <a:r>
              <a:rPr lang="en-US" i="1" dirty="0">
                <a:ea typeface="+mn-lt"/>
                <a:cs typeface="+mn-lt"/>
              </a:rPr>
              <a:t>2016-2020 American Community Survey, 5-year estimate, US Census Bureau</a:t>
            </a:r>
          </a:p>
          <a:p>
            <a:endParaRPr lang="en-US" dirty="0"/>
          </a:p>
        </p:txBody>
      </p:sp>
    </p:spTree>
    <p:extLst>
      <p:ext uri="{BB962C8B-B14F-4D97-AF65-F5344CB8AC3E}">
        <p14:creationId xmlns:p14="http://schemas.microsoft.com/office/powerpoint/2010/main" val="2856878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D1BA54-9412-4C02-A700-E4564D40FBF2}"/>
              </a:ext>
            </a:extLst>
          </p:cNvPr>
          <p:cNvSpPr>
            <a:spLocks noGrp="1"/>
          </p:cNvSpPr>
          <p:nvPr>
            <p:ph type="title"/>
          </p:nvPr>
        </p:nvSpPr>
        <p:spPr>
          <a:xfrm>
            <a:off x="1653540" y="3497580"/>
            <a:ext cx="14996160" cy="1645920"/>
          </a:xfrm>
        </p:spPr>
        <p:txBody>
          <a:bodyPr/>
          <a:lstStyle/>
          <a:p>
            <a:r>
              <a:rPr lang="en-US" dirty="0"/>
              <a:t>Income, education, and workforce</a:t>
            </a:r>
          </a:p>
        </p:txBody>
      </p:sp>
    </p:spTree>
    <p:extLst>
      <p:ext uri="{BB962C8B-B14F-4D97-AF65-F5344CB8AC3E}">
        <p14:creationId xmlns:p14="http://schemas.microsoft.com/office/powerpoint/2010/main" val="3439154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BBDD8-CEDC-4B6A-8285-1833C6D3F3E4}"/>
              </a:ext>
            </a:extLst>
          </p:cNvPr>
          <p:cNvSpPr>
            <a:spLocks noGrp="1"/>
          </p:cNvSpPr>
          <p:nvPr>
            <p:ph type="title"/>
          </p:nvPr>
        </p:nvSpPr>
        <p:spPr/>
        <p:txBody>
          <a:bodyPr>
            <a:normAutofit/>
          </a:bodyPr>
          <a:lstStyle/>
          <a:p>
            <a:r>
              <a:rPr lang="en-US" sz="6500" dirty="0"/>
              <a:t>Median income regional comparison</a:t>
            </a:r>
          </a:p>
        </p:txBody>
      </p:sp>
      <p:graphicFrame>
        <p:nvGraphicFramePr>
          <p:cNvPr id="10" name="Chart 9" descr="A bar chart displays the median incomes of various area counties, DC, Maryland, and the US."/>
          <p:cNvGraphicFramePr/>
          <p:nvPr>
            <p:extLst>
              <p:ext uri="{D42A27DB-BD31-4B8C-83A1-F6EECF244321}">
                <p14:modId xmlns:p14="http://schemas.microsoft.com/office/powerpoint/2010/main" val="3190580689"/>
              </p:ext>
            </p:extLst>
          </p:nvPr>
        </p:nvGraphicFramePr>
        <p:xfrm>
          <a:off x="3904818" y="2324100"/>
          <a:ext cx="10616251" cy="64565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038"/>
          <p:cNvSpPr txBox="1">
            <a:spLocks noChangeArrowheads="1"/>
          </p:cNvSpPr>
          <p:nvPr/>
        </p:nvSpPr>
        <p:spPr bwMode="auto">
          <a:xfrm>
            <a:off x="892297" y="8780674"/>
            <a:ext cx="16498236" cy="4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8113" tIns="69057" rIns="138113" bIns="6905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371600" eaLnBrk="1" hangingPunct="1">
              <a:defRPr/>
            </a:pPr>
            <a:r>
              <a:rPr lang="en-US" altLang="en-US" i="1" dirty="0">
                <a:solidFill>
                  <a:srgbClr val="2D4261"/>
                </a:solidFill>
                <a:latin typeface="+mn-lt"/>
                <a:cs typeface="Arial" panose="020B0604020202020204" pitchFamily="34" charset="0"/>
              </a:rPr>
              <a:t>Source: 2021 American </a:t>
            </a:r>
            <a:r>
              <a:rPr lang="en-US" altLang="en-US" i="1" dirty="0">
                <a:solidFill>
                  <a:schemeClr val="tx2"/>
                </a:solidFill>
                <a:latin typeface="+mn-lt"/>
                <a:cs typeface="Arial" panose="020B0604020202020204" pitchFamily="34" charset="0"/>
              </a:rPr>
              <a:t>Community</a:t>
            </a:r>
            <a:r>
              <a:rPr lang="en-US" altLang="en-US" i="1" dirty="0">
                <a:solidFill>
                  <a:srgbClr val="2D4261"/>
                </a:solidFill>
                <a:latin typeface="+mn-lt"/>
                <a:cs typeface="Arial" panose="020B0604020202020204" pitchFamily="34" charset="0"/>
              </a:rPr>
              <a:t> Survey, 1-year estimate, U.S. Census Bureau </a:t>
            </a:r>
            <a:r>
              <a:rPr lang="en-US" altLang="en-US" i="1" kern="0" dirty="0">
                <a:solidFill>
                  <a:srgbClr val="2D4261"/>
                </a:solidFill>
                <a:latin typeface="+mn-lt"/>
                <a:cs typeface="Arial" panose="020B0604020202020204" pitchFamily="34" charset="0"/>
              </a:rPr>
              <a:t> </a:t>
            </a:r>
          </a:p>
        </p:txBody>
      </p:sp>
    </p:spTree>
    <p:extLst>
      <p:ext uri="{BB962C8B-B14F-4D97-AF65-F5344CB8AC3E}">
        <p14:creationId xmlns:p14="http://schemas.microsoft.com/office/powerpoint/2010/main" val="5829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932B-8E44-438F-ABB1-D2B1B25875E3}"/>
              </a:ext>
            </a:extLst>
          </p:cNvPr>
          <p:cNvSpPr>
            <a:spLocks noGrp="1"/>
          </p:cNvSpPr>
          <p:nvPr>
            <p:ph type="title"/>
          </p:nvPr>
        </p:nvSpPr>
        <p:spPr/>
        <p:txBody>
          <a:bodyPr>
            <a:normAutofit/>
          </a:bodyPr>
          <a:lstStyle/>
          <a:p>
            <a:r>
              <a:rPr lang="en-US" sz="6500" dirty="0"/>
              <a:t>Where do we get demographic data? </a:t>
            </a:r>
          </a:p>
        </p:txBody>
      </p:sp>
      <p:pic>
        <p:nvPicPr>
          <p:cNvPr id="1038" name="Picture 14" descr="Screenshot of US Census Bureau homepage.">
            <a:extLst>
              <a:ext uri="{FF2B5EF4-FFF2-40B4-BE49-F238E27FC236}">
                <a16:creationId xmlns:a16="http://schemas.microsoft.com/office/drawing/2014/main" id="{61FB0747-DB09-4361-A5FC-6C8A5DC0B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18" y="2324100"/>
            <a:ext cx="5494810" cy="3590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68FDC7-3D56-40AD-B823-1AC7B79AA8B1}"/>
              </a:ext>
            </a:extLst>
          </p:cNvPr>
          <p:cNvSpPr txBox="1"/>
          <p:nvPr/>
        </p:nvSpPr>
        <p:spPr>
          <a:xfrm>
            <a:off x="548918" y="6331684"/>
            <a:ext cx="4810125" cy="1631216"/>
          </a:xfrm>
          <a:prstGeom prst="rect">
            <a:avLst/>
          </a:prstGeom>
          <a:noFill/>
        </p:spPr>
        <p:txBody>
          <a:bodyPr wrap="square" rtlCol="0">
            <a:spAutoFit/>
          </a:bodyPr>
          <a:lstStyle/>
          <a:p>
            <a:r>
              <a:rPr lang="en-US" sz="2000" b="1" u="sng" dirty="0"/>
              <a:t>Decennial Census</a:t>
            </a:r>
          </a:p>
          <a:p>
            <a:pPr marL="342900" indent="-342900">
              <a:buFont typeface="Arial" panose="020B0604020202020204" pitchFamily="34" charset="0"/>
              <a:buChar char="•"/>
            </a:pPr>
            <a:r>
              <a:rPr lang="en-US" sz="2000" dirty="0"/>
              <a:t>Every 10 years</a:t>
            </a:r>
          </a:p>
          <a:p>
            <a:pPr marL="342900" indent="-342900">
              <a:buFont typeface="Arial" panose="020B0604020202020204" pitchFamily="34" charset="0"/>
              <a:buChar char="•"/>
            </a:pPr>
            <a:r>
              <a:rPr lang="en-US" sz="2000" dirty="0"/>
              <a:t>Everyone counts</a:t>
            </a:r>
          </a:p>
          <a:p>
            <a:pPr marL="342900" indent="-342900">
              <a:buFont typeface="Arial" panose="020B0604020202020204" pitchFamily="34" charset="0"/>
              <a:buChar char="•"/>
            </a:pPr>
            <a:r>
              <a:rPr lang="en-US" sz="2000" dirty="0"/>
              <a:t>Main purpose is for congressional representation</a:t>
            </a:r>
          </a:p>
        </p:txBody>
      </p:sp>
      <p:pic>
        <p:nvPicPr>
          <p:cNvPr id="1028" name="Picture 4" descr="Picture of the American Community Survey form.">
            <a:extLst>
              <a:ext uri="{FF2B5EF4-FFF2-40B4-BE49-F238E27FC236}">
                <a16:creationId xmlns:a16="http://schemas.microsoft.com/office/drawing/2014/main" id="{07BD01D6-8479-4C0F-80B7-62AA20ED3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133" y="2324099"/>
            <a:ext cx="6619464" cy="35909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26BB08B-6BA4-4855-A3D0-1C91380C451A}"/>
              </a:ext>
            </a:extLst>
          </p:cNvPr>
          <p:cNvSpPr txBox="1"/>
          <p:nvPr/>
        </p:nvSpPr>
        <p:spPr>
          <a:xfrm>
            <a:off x="6141133" y="6177796"/>
            <a:ext cx="7210425" cy="1938992"/>
          </a:xfrm>
          <a:prstGeom prst="rect">
            <a:avLst/>
          </a:prstGeom>
          <a:noFill/>
        </p:spPr>
        <p:txBody>
          <a:bodyPr wrap="square" rtlCol="0">
            <a:spAutoFit/>
          </a:bodyPr>
          <a:lstStyle/>
          <a:p>
            <a:r>
              <a:rPr lang="en-US" sz="2000" b="1" u="sng" dirty="0"/>
              <a:t>American Community Survey (ACS)</a:t>
            </a:r>
          </a:p>
          <a:p>
            <a:pPr marL="342900" indent="-342900">
              <a:buFont typeface="Arial" panose="020B0604020202020204" pitchFamily="34" charset="0"/>
              <a:buChar char="•"/>
            </a:pPr>
            <a:r>
              <a:rPr lang="en-US" sz="2000" dirty="0"/>
              <a:t>Annually</a:t>
            </a:r>
          </a:p>
          <a:p>
            <a:pPr marL="342900" indent="-342900">
              <a:buFont typeface="Arial" panose="020B0604020202020204" pitchFamily="34" charset="0"/>
              <a:buChar char="•"/>
            </a:pPr>
            <a:r>
              <a:rPr lang="en-US" sz="2000" dirty="0"/>
              <a:t>3.5 million household sample</a:t>
            </a:r>
          </a:p>
          <a:p>
            <a:pPr marL="342900" indent="-342900">
              <a:buFont typeface="Arial" panose="020B0604020202020204" pitchFamily="34" charset="0"/>
              <a:buChar char="•"/>
            </a:pPr>
            <a:r>
              <a:rPr lang="en-US" sz="2000" dirty="0"/>
              <a:t>Detailed data on race, income, education, occupation, commuting, housing, etc.</a:t>
            </a:r>
          </a:p>
          <a:p>
            <a:pPr marL="342900" indent="-342900">
              <a:buFont typeface="Arial" panose="020B0604020202020204" pitchFamily="34" charset="0"/>
              <a:buChar char="•"/>
            </a:pPr>
            <a:r>
              <a:rPr lang="en-US" sz="2000" dirty="0"/>
              <a:t>Data available in 1-year and 5-year tabulations </a:t>
            </a:r>
          </a:p>
        </p:txBody>
      </p:sp>
      <p:pic>
        <p:nvPicPr>
          <p:cNvPr id="6" name="Picture 5" descr="A screenshot of the Census Bureau's Population Estimates Program website that has a counter of the current US population and statistics on the frequency of births, deaths, international migration, and overall net growth.">
            <a:extLst>
              <a:ext uri="{FF2B5EF4-FFF2-40B4-BE49-F238E27FC236}">
                <a16:creationId xmlns:a16="http://schemas.microsoft.com/office/drawing/2014/main" id="{4154CA6C-AAFE-4B7B-8F39-D613FA7F56ED}"/>
              </a:ext>
            </a:extLst>
          </p:cNvPr>
          <p:cNvPicPr>
            <a:picLocks noChangeAspect="1"/>
          </p:cNvPicPr>
          <p:nvPr/>
        </p:nvPicPr>
        <p:blipFill>
          <a:blip r:embed="rId5"/>
          <a:stretch>
            <a:fillRect/>
          </a:stretch>
        </p:blipFill>
        <p:spPr>
          <a:xfrm>
            <a:off x="12991761" y="2300033"/>
            <a:ext cx="4858428" cy="3639058"/>
          </a:xfrm>
          <a:prstGeom prst="rect">
            <a:avLst/>
          </a:prstGeom>
        </p:spPr>
      </p:pic>
      <p:sp>
        <p:nvSpPr>
          <p:cNvPr id="12" name="TextBox 11">
            <a:extLst>
              <a:ext uri="{FF2B5EF4-FFF2-40B4-BE49-F238E27FC236}">
                <a16:creationId xmlns:a16="http://schemas.microsoft.com/office/drawing/2014/main" id="{51188178-AC01-4743-9F2E-4E0FF7E94F76}"/>
              </a:ext>
            </a:extLst>
          </p:cNvPr>
          <p:cNvSpPr txBox="1"/>
          <p:nvPr/>
        </p:nvSpPr>
        <p:spPr>
          <a:xfrm>
            <a:off x="12903884" y="6064584"/>
            <a:ext cx="5162736" cy="1938992"/>
          </a:xfrm>
          <a:prstGeom prst="rect">
            <a:avLst/>
          </a:prstGeom>
          <a:noFill/>
        </p:spPr>
        <p:txBody>
          <a:bodyPr wrap="square" rtlCol="0">
            <a:spAutoFit/>
          </a:bodyPr>
          <a:lstStyle/>
          <a:p>
            <a:r>
              <a:rPr lang="en-US" sz="2000" b="1" u="sng" dirty="0"/>
              <a:t>Population Estimates Program</a:t>
            </a:r>
          </a:p>
          <a:p>
            <a:pPr marL="342900" indent="-342900">
              <a:buFont typeface="Arial" panose="020B0604020202020204" pitchFamily="34" charset="0"/>
              <a:buChar char="•"/>
            </a:pPr>
            <a:r>
              <a:rPr lang="en-US" sz="2000" dirty="0"/>
              <a:t>Annually</a:t>
            </a:r>
          </a:p>
          <a:p>
            <a:pPr marL="342900" indent="-342900">
              <a:buFont typeface="Arial" panose="020B0604020202020204" pitchFamily="34" charset="0"/>
              <a:buChar char="•"/>
            </a:pPr>
            <a:r>
              <a:rPr lang="en-US" sz="2000" dirty="0"/>
              <a:t>Population and housing estimates for country, states, counties, cities, towns</a:t>
            </a:r>
          </a:p>
          <a:p>
            <a:pPr marL="342900" indent="-342900">
              <a:buFont typeface="Arial" panose="020B0604020202020204" pitchFamily="34" charset="0"/>
              <a:buChar char="•"/>
            </a:pPr>
            <a:r>
              <a:rPr lang="en-US" sz="2000" dirty="0"/>
              <a:t>Age and race characteristics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137881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A36C34C-D5DB-43D3-8D39-321B2D848A5A}"/>
              </a:ext>
            </a:extLst>
          </p:cNvPr>
          <p:cNvSpPr>
            <a:spLocks noGrp="1"/>
          </p:cNvSpPr>
          <p:nvPr>
            <p:ph type="title"/>
          </p:nvPr>
        </p:nvSpPr>
        <p:spPr/>
        <p:txBody>
          <a:bodyPr>
            <a:normAutofit/>
          </a:bodyPr>
          <a:lstStyle/>
          <a:p>
            <a:r>
              <a:rPr lang="en-US" dirty="0"/>
              <a:t>Income distribution by race</a:t>
            </a:r>
          </a:p>
        </p:txBody>
      </p:sp>
      <p:pic>
        <p:nvPicPr>
          <p:cNvPr id="19" name="Picture 18" descr="A table shows the 2021 median household income for racial and ethnic groups plus the county. Header: 2021 Median Household Income. White, not Hispanic $142,695 Asian $123,183">
            <a:extLst>
              <a:ext uri="{FF2B5EF4-FFF2-40B4-BE49-F238E27FC236}">
                <a16:creationId xmlns:a16="http://schemas.microsoft.com/office/drawing/2014/main" id="{A2F03074-88C0-4B77-81D5-A485D42CFB4E}"/>
              </a:ext>
            </a:extLst>
          </p:cNvPr>
          <p:cNvPicPr>
            <a:picLocks noChangeAspect="1"/>
          </p:cNvPicPr>
          <p:nvPr/>
        </p:nvPicPr>
        <p:blipFill>
          <a:blip r:embed="rId3"/>
          <a:stretch>
            <a:fillRect/>
          </a:stretch>
        </p:blipFill>
        <p:spPr>
          <a:xfrm>
            <a:off x="886754" y="3367981"/>
            <a:ext cx="7068628" cy="2966128"/>
          </a:xfrm>
          <a:prstGeom prst="rect">
            <a:avLst/>
          </a:prstGeom>
        </p:spPr>
      </p:pic>
      <p:sp>
        <p:nvSpPr>
          <p:cNvPr id="2" name="TextBox 1">
            <a:extLst>
              <a:ext uri="{FF2B5EF4-FFF2-40B4-BE49-F238E27FC236}">
                <a16:creationId xmlns:a16="http://schemas.microsoft.com/office/drawing/2014/main" id="{B5F543F9-A2AE-4D06-B1E4-BBF05A4A9080}"/>
              </a:ext>
            </a:extLst>
          </p:cNvPr>
          <p:cNvSpPr txBox="1"/>
          <p:nvPr/>
        </p:nvSpPr>
        <p:spPr>
          <a:xfrm>
            <a:off x="10257624" y="2015279"/>
            <a:ext cx="6209607" cy="461665"/>
          </a:xfrm>
          <a:prstGeom prst="rect">
            <a:avLst/>
          </a:prstGeom>
          <a:noFill/>
        </p:spPr>
        <p:txBody>
          <a:bodyPr wrap="square" rtlCol="0">
            <a:spAutoFit/>
          </a:bodyPr>
          <a:lstStyle/>
          <a:p>
            <a:pPr algn="ctr"/>
            <a:r>
              <a:rPr lang="en-US" sz="2400" i="1" dirty="0"/>
              <a:t>1 in 5 households has an income &lt;$50,000</a:t>
            </a:r>
          </a:p>
        </p:txBody>
      </p:sp>
      <p:graphicFrame>
        <p:nvGraphicFramePr>
          <p:cNvPr id="10" name="Chart 9" descr="A bar chart shows the percent of households that make less than $50k and those that make more than $150k, divided into racial groups and the county overall.">
            <a:extLst>
              <a:ext uri="{FF2B5EF4-FFF2-40B4-BE49-F238E27FC236}">
                <a16:creationId xmlns:a16="http://schemas.microsoft.com/office/drawing/2014/main" id="{A471E116-3EC8-4030-8947-7FC5D2CA8C6C}"/>
              </a:ext>
            </a:extLst>
          </p:cNvPr>
          <p:cNvGraphicFramePr>
            <a:graphicFrameLocks/>
          </p:cNvGraphicFramePr>
          <p:nvPr>
            <p:extLst>
              <p:ext uri="{D42A27DB-BD31-4B8C-83A1-F6EECF244321}">
                <p14:modId xmlns:p14="http://schemas.microsoft.com/office/powerpoint/2010/main" val="4131902304"/>
              </p:ext>
            </p:extLst>
          </p:nvPr>
        </p:nvGraphicFramePr>
        <p:xfrm>
          <a:off x="9144000" y="2417228"/>
          <a:ext cx="7748337" cy="46733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descr="A table shows the number of households that make less than $50k, more than $150k, and the total households. These are separated by racial group and the county overall.">
            <a:extLst>
              <a:ext uri="{FF2B5EF4-FFF2-40B4-BE49-F238E27FC236}">
                <a16:creationId xmlns:a16="http://schemas.microsoft.com/office/drawing/2014/main" id="{2A3064CC-0283-48A2-AF8F-486DE5362BC1}"/>
              </a:ext>
            </a:extLst>
          </p:cNvPr>
          <p:cNvGraphicFramePr>
            <a:graphicFrameLocks noGrp="1"/>
          </p:cNvGraphicFramePr>
          <p:nvPr>
            <p:extLst>
              <p:ext uri="{D42A27DB-BD31-4B8C-83A1-F6EECF244321}">
                <p14:modId xmlns:p14="http://schemas.microsoft.com/office/powerpoint/2010/main" val="3314784609"/>
              </p:ext>
            </p:extLst>
          </p:nvPr>
        </p:nvGraphicFramePr>
        <p:xfrm>
          <a:off x="8341895" y="7199064"/>
          <a:ext cx="8935172" cy="2179701"/>
        </p:xfrm>
        <a:graphic>
          <a:graphicData uri="http://schemas.openxmlformats.org/drawingml/2006/table">
            <a:tbl>
              <a:tblPr firstRow="1">
                <a:tableStyleId>{5C22544A-7EE6-4342-B048-85BDC9FD1C3A}</a:tableStyleId>
              </a:tblPr>
              <a:tblGrid>
                <a:gridCol w="2342147">
                  <a:extLst>
                    <a:ext uri="{9D8B030D-6E8A-4147-A177-3AD203B41FA5}">
                      <a16:colId xmlns:a16="http://schemas.microsoft.com/office/drawing/2014/main" val="2632981412"/>
                    </a:ext>
                  </a:extLst>
                </a:gridCol>
                <a:gridCol w="1318605">
                  <a:extLst>
                    <a:ext uri="{9D8B030D-6E8A-4147-A177-3AD203B41FA5}">
                      <a16:colId xmlns:a16="http://schemas.microsoft.com/office/drawing/2014/main" val="38419656"/>
                    </a:ext>
                  </a:extLst>
                </a:gridCol>
                <a:gridCol w="1318605">
                  <a:extLst>
                    <a:ext uri="{9D8B030D-6E8A-4147-A177-3AD203B41FA5}">
                      <a16:colId xmlns:a16="http://schemas.microsoft.com/office/drawing/2014/main" val="4181775375"/>
                    </a:ext>
                  </a:extLst>
                </a:gridCol>
                <a:gridCol w="1318605">
                  <a:extLst>
                    <a:ext uri="{9D8B030D-6E8A-4147-A177-3AD203B41FA5}">
                      <a16:colId xmlns:a16="http://schemas.microsoft.com/office/drawing/2014/main" val="605286591"/>
                    </a:ext>
                  </a:extLst>
                </a:gridCol>
                <a:gridCol w="1318605">
                  <a:extLst>
                    <a:ext uri="{9D8B030D-6E8A-4147-A177-3AD203B41FA5}">
                      <a16:colId xmlns:a16="http://schemas.microsoft.com/office/drawing/2014/main" val="3353603886"/>
                    </a:ext>
                  </a:extLst>
                </a:gridCol>
                <a:gridCol w="1318605">
                  <a:extLst>
                    <a:ext uri="{9D8B030D-6E8A-4147-A177-3AD203B41FA5}">
                      <a16:colId xmlns:a16="http://schemas.microsoft.com/office/drawing/2014/main" val="46264461"/>
                    </a:ext>
                  </a:extLst>
                </a:gridCol>
              </a:tblGrid>
              <a:tr h="190500">
                <a:tc>
                  <a:txBody>
                    <a:bodyPr/>
                    <a:lstStyle/>
                    <a:p>
                      <a:pPr algn="l" fontAlgn="b"/>
                      <a:endParaRPr lang="en-US" sz="2000" b="0" i="0" u="none" strike="noStrike" dirty="0">
                        <a:solidFill>
                          <a:schemeClr val="tx1"/>
                        </a:solidFill>
                        <a:effectLst/>
                        <a:latin typeface="Calibri" panose="020F0502020204030204" pitchFamily="34" charset="0"/>
                      </a:endParaRPr>
                    </a:p>
                  </a:txBody>
                  <a:tcPr marL="9525" marR="9525" marT="9525" marB="0" anchor="b">
                    <a:noFill/>
                  </a:tcPr>
                </a:tc>
                <a:tc>
                  <a:txBody>
                    <a:bodyPr/>
                    <a:lstStyle/>
                    <a:p>
                      <a:pPr algn="ctr" fontAlgn="b"/>
                      <a:r>
                        <a:rPr lang="en-US" sz="2000" b="0" i="0" u="none" strike="noStrike" dirty="0">
                          <a:solidFill>
                            <a:schemeClr val="tx1"/>
                          </a:solidFill>
                          <a:effectLst/>
                          <a:latin typeface="Calibri" panose="020F0502020204030204" pitchFamily="34" charset="0"/>
                        </a:rPr>
                        <a:t>White</a:t>
                      </a:r>
                    </a:p>
                  </a:txBody>
                  <a:tcPr marL="9525" marR="9525" marT="9525" marB="0" anchor="b">
                    <a:noFill/>
                  </a:tcPr>
                </a:tc>
                <a:tc>
                  <a:txBody>
                    <a:bodyPr/>
                    <a:lstStyle/>
                    <a:p>
                      <a:pPr algn="ctr" fontAlgn="b"/>
                      <a:r>
                        <a:rPr lang="en-US" sz="2000" b="0" i="0" u="none" strike="noStrike" dirty="0">
                          <a:solidFill>
                            <a:schemeClr val="tx1"/>
                          </a:solidFill>
                          <a:effectLst/>
                          <a:latin typeface="Calibri" panose="020F0502020204030204" pitchFamily="34" charset="0"/>
                        </a:rPr>
                        <a:t>Asian</a:t>
                      </a:r>
                    </a:p>
                  </a:txBody>
                  <a:tcPr marL="9525" marR="9525" marT="9525" marB="0" anchor="b">
                    <a:noFill/>
                  </a:tcPr>
                </a:tc>
                <a:tc>
                  <a:txBody>
                    <a:bodyPr/>
                    <a:lstStyle/>
                    <a:p>
                      <a:pPr algn="ctr" fontAlgn="b"/>
                      <a:r>
                        <a:rPr lang="en-US" sz="2000" b="0" i="0" u="none" strike="noStrike" dirty="0">
                          <a:solidFill>
                            <a:schemeClr val="tx1"/>
                          </a:solidFill>
                          <a:effectLst/>
                          <a:latin typeface="Calibri" panose="020F0502020204030204" pitchFamily="34" charset="0"/>
                        </a:rPr>
                        <a:t>Hispanic</a:t>
                      </a:r>
                    </a:p>
                  </a:txBody>
                  <a:tcPr marL="9525" marR="9525" marT="9525" marB="0" anchor="b">
                    <a:noFill/>
                  </a:tcPr>
                </a:tc>
                <a:tc>
                  <a:txBody>
                    <a:bodyPr/>
                    <a:lstStyle/>
                    <a:p>
                      <a:pPr algn="ctr" fontAlgn="b"/>
                      <a:r>
                        <a:rPr lang="en-US" sz="2000" b="0" i="0" u="none" strike="noStrike" dirty="0">
                          <a:solidFill>
                            <a:schemeClr val="tx1"/>
                          </a:solidFill>
                          <a:effectLst/>
                          <a:latin typeface="Calibri" panose="020F0502020204030204" pitchFamily="34" charset="0"/>
                        </a:rPr>
                        <a:t>Black</a:t>
                      </a:r>
                    </a:p>
                  </a:txBody>
                  <a:tcPr marL="9525" marR="9525" marT="9525" marB="0" anchor="b">
                    <a:noFill/>
                  </a:tcPr>
                </a:tc>
                <a:tc>
                  <a:txBody>
                    <a:bodyPr/>
                    <a:lstStyle/>
                    <a:p>
                      <a:pPr algn="ctr" fontAlgn="b"/>
                      <a:r>
                        <a:rPr lang="en-US" sz="2000" b="0" i="0" u="none" strike="noStrike" dirty="0">
                          <a:solidFill>
                            <a:schemeClr val="tx1"/>
                          </a:solidFill>
                          <a:effectLst/>
                          <a:latin typeface="Calibri" panose="020F0502020204030204" pitchFamily="34" charset="0"/>
                        </a:rPr>
                        <a:t>County</a:t>
                      </a:r>
                    </a:p>
                  </a:txBody>
                  <a:tcPr marL="9525" marR="9525" marT="9525" marB="0" anchor="b">
                    <a:noFill/>
                  </a:tcPr>
                </a:tc>
                <a:extLst>
                  <a:ext uri="{0D108BD9-81ED-4DB2-BD59-A6C34878D82A}">
                    <a16:rowId xmlns:a16="http://schemas.microsoft.com/office/drawing/2014/main" val="3406979976"/>
                  </a:ext>
                </a:extLst>
              </a:tr>
              <a:tr h="621792">
                <a:tc>
                  <a:txBody>
                    <a:bodyPr/>
                    <a:lstStyle/>
                    <a:p>
                      <a:pPr algn="l" fontAlgn="b"/>
                      <a:r>
                        <a:rPr lang="en-US" sz="2000" b="0" u="none" strike="noStrike" dirty="0">
                          <a:solidFill>
                            <a:schemeClr val="tx1"/>
                          </a:solidFill>
                          <a:effectLst/>
                        </a:rPr>
                        <a:t>Households &lt;$50k</a:t>
                      </a:r>
                      <a:endParaRPr lang="en-US" sz="2000" b="0" i="0" u="none" strike="noStrike" dirty="0">
                        <a:solidFill>
                          <a:schemeClr val="tx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b="0" u="none" strike="noStrike" dirty="0">
                          <a:solidFill>
                            <a:schemeClr val="tx1"/>
                          </a:solidFill>
                          <a:effectLst/>
                        </a:rPr>
                        <a:t>           29,278 </a:t>
                      </a:r>
                      <a:endParaRPr lang="en-US" sz="2000" b="0" i="0" u="none" strike="noStrike" dirty="0">
                        <a:solidFill>
                          <a:schemeClr val="tx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b="0" u="none" strike="noStrike" dirty="0">
                          <a:solidFill>
                            <a:schemeClr val="tx1"/>
                          </a:solidFill>
                          <a:effectLst/>
                        </a:rPr>
                        <a:t>     10,934 </a:t>
                      </a:r>
                      <a:endParaRPr lang="en-US" sz="2000" b="0" i="0" u="none" strike="noStrike" dirty="0">
                        <a:solidFill>
                          <a:schemeClr val="tx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b="0" u="none" strike="noStrike" dirty="0">
                          <a:solidFill>
                            <a:schemeClr val="tx1"/>
                          </a:solidFill>
                          <a:effectLst/>
                        </a:rPr>
                        <a:t>     16,826 </a:t>
                      </a:r>
                      <a:endParaRPr lang="en-US" sz="2000" b="0" i="0" u="none" strike="noStrike" dirty="0">
                        <a:solidFill>
                          <a:schemeClr val="tx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b="0" u="none" strike="noStrike" dirty="0">
                          <a:solidFill>
                            <a:schemeClr val="tx1"/>
                          </a:solidFill>
                          <a:effectLst/>
                        </a:rPr>
                        <a:t>     21,929 </a:t>
                      </a:r>
                      <a:endParaRPr lang="en-US" sz="2000" b="0" i="0" u="none" strike="noStrike" dirty="0">
                        <a:solidFill>
                          <a:schemeClr val="tx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b="0" u="none" strike="noStrike" dirty="0">
                          <a:solidFill>
                            <a:schemeClr val="tx1"/>
                          </a:solidFill>
                          <a:effectLst/>
                        </a:rPr>
                        <a:t>     78,967 </a:t>
                      </a:r>
                      <a:endParaRPr lang="en-US" sz="2000" b="0" i="0" u="none" strike="noStrike" dirty="0">
                        <a:solidFill>
                          <a:schemeClr val="tx1"/>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256398826"/>
                  </a:ext>
                </a:extLst>
              </a:tr>
              <a:tr h="621792">
                <a:tc>
                  <a:txBody>
                    <a:bodyPr/>
                    <a:lstStyle/>
                    <a:p>
                      <a:pPr algn="l" fontAlgn="b"/>
                      <a:r>
                        <a:rPr lang="en-US" sz="2000" u="none" strike="noStrike" dirty="0">
                          <a:effectLst/>
                        </a:rPr>
                        <a:t>Households $150k+</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u="none" strike="noStrike">
                          <a:effectLst/>
                        </a:rPr>
                        <a:t>           88,715 </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u="none" strike="noStrike">
                          <a:effectLst/>
                        </a:rPr>
                        <a:t>     23,886 </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u="none" strike="noStrike" dirty="0">
                          <a:effectLst/>
                        </a:rPr>
                        <a:t>     13,096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u="none" strike="noStrike" dirty="0">
                          <a:effectLst/>
                        </a:rPr>
                        <a:t>     16,022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u="none" strike="noStrike" dirty="0">
                          <a:effectLst/>
                        </a:rPr>
                        <a:t>   141,719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136346201"/>
                  </a:ext>
                </a:extLst>
              </a:tr>
              <a:tr h="621792">
                <a:tc>
                  <a:txBody>
                    <a:bodyPr/>
                    <a:lstStyle/>
                    <a:p>
                      <a:pPr algn="l" fontAlgn="b"/>
                      <a:r>
                        <a:rPr lang="en-US" sz="2000" u="none" strike="noStrike" dirty="0">
                          <a:effectLst/>
                        </a:rPr>
                        <a:t>Total Households</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u="none" strike="noStrike" dirty="0">
                          <a:effectLst/>
                        </a:rPr>
                        <a:t>         190,250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u="none" strike="noStrike" dirty="0">
                          <a:effectLst/>
                        </a:rPr>
                        <a:t>     57,205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u="none" strike="noStrike" dirty="0">
                          <a:effectLst/>
                        </a:rPr>
                        <a:t>     58,438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u="none" strike="noStrike" dirty="0">
                          <a:effectLst/>
                        </a:rPr>
                        <a:t>     74,217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u="none" strike="noStrike" dirty="0">
                          <a:effectLst/>
                        </a:rPr>
                        <a:t>   380,110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682226191"/>
                  </a:ext>
                </a:extLst>
              </a:tr>
            </a:tbl>
          </a:graphicData>
        </a:graphic>
      </p:graphicFrame>
      <p:sp>
        <p:nvSpPr>
          <p:cNvPr id="16" name="Text Box 7">
            <a:extLst>
              <a:ext uri="{FF2B5EF4-FFF2-40B4-BE49-F238E27FC236}">
                <a16:creationId xmlns:a16="http://schemas.microsoft.com/office/drawing/2014/main" id="{9A629043-214D-46E0-B4E6-CF34A48C2970}"/>
              </a:ext>
            </a:extLst>
          </p:cNvPr>
          <p:cNvSpPr txBox="1">
            <a:spLocks noChangeArrowheads="1"/>
          </p:cNvSpPr>
          <p:nvPr/>
        </p:nvSpPr>
        <p:spPr bwMode="auto">
          <a:xfrm>
            <a:off x="535300" y="9002428"/>
            <a:ext cx="9997233" cy="4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8113" tIns="69057" rIns="138113" bIns="6905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30000"/>
              </a:spcBef>
              <a:spcAft>
                <a:spcPct val="0"/>
              </a:spcAft>
            </a:pPr>
            <a:r>
              <a:rPr lang="en-US" altLang="en-US" i="1" dirty="0">
                <a:latin typeface="+mn-lt"/>
              </a:rPr>
              <a:t>Source: 2021 American Community Survey, 1-year estimate, U.S. Census Bureau  </a:t>
            </a:r>
          </a:p>
        </p:txBody>
      </p:sp>
    </p:spTree>
    <p:extLst>
      <p:ext uri="{BB962C8B-B14F-4D97-AF65-F5344CB8AC3E}">
        <p14:creationId xmlns:p14="http://schemas.microsoft.com/office/powerpoint/2010/main" val="1504934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E1AA-92CE-4E87-AA57-5F4B8E43937A}"/>
              </a:ext>
            </a:extLst>
          </p:cNvPr>
          <p:cNvSpPr>
            <a:spLocks noGrp="1"/>
          </p:cNvSpPr>
          <p:nvPr>
            <p:ph type="title"/>
          </p:nvPr>
        </p:nvSpPr>
        <p:spPr/>
        <p:txBody>
          <a:bodyPr>
            <a:normAutofit fontScale="90000"/>
          </a:bodyPr>
          <a:lstStyle/>
          <a:p>
            <a:r>
              <a:rPr lang="en-US" dirty="0"/>
              <a:t>Income distribution by district and countywide</a:t>
            </a:r>
          </a:p>
        </p:txBody>
      </p:sp>
      <p:graphicFrame>
        <p:nvGraphicFramePr>
          <p:cNvPr id="5" name="Chart 4" descr="A stacked bar chart displays percentages of incomes (in $50k bands) for every district and the county. Included is the average household income for districts.">
            <a:extLst>
              <a:ext uri="{FF2B5EF4-FFF2-40B4-BE49-F238E27FC236}">
                <a16:creationId xmlns:a16="http://schemas.microsoft.com/office/drawing/2014/main" id="{A54D07FC-F865-4A42-B949-FCF9CF5D3509}"/>
              </a:ext>
            </a:extLst>
          </p:cNvPr>
          <p:cNvGraphicFramePr>
            <a:graphicFrameLocks/>
          </p:cNvGraphicFramePr>
          <p:nvPr>
            <p:extLst>
              <p:ext uri="{D42A27DB-BD31-4B8C-83A1-F6EECF244321}">
                <p14:modId xmlns:p14="http://schemas.microsoft.com/office/powerpoint/2010/main" val="673566096"/>
              </p:ext>
            </p:extLst>
          </p:nvPr>
        </p:nvGraphicFramePr>
        <p:xfrm>
          <a:off x="1877236" y="2401267"/>
          <a:ext cx="14682651" cy="569930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F4094B47-2D1A-4977-9655-EE702FD64CF4}"/>
              </a:ext>
            </a:extLst>
          </p:cNvPr>
          <p:cNvSpPr txBox="1"/>
          <p:nvPr/>
        </p:nvSpPr>
        <p:spPr>
          <a:xfrm>
            <a:off x="236980" y="8044780"/>
            <a:ext cx="2608839" cy="707886"/>
          </a:xfrm>
          <a:prstGeom prst="rect">
            <a:avLst/>
          </a:prstGeom>
          <a:noFill/>
        </p:spPr>
        <p:txBody>
          <a:bodyPr wrap="square" rtlCol="0">
            <a:spAutoFit/>
          </a:bodyPr>
          <a:lstStyle/>
          <a:p>
            <a:pPr algn="r"/>
            <a:r>
              <a:rPr lang="en-US" sz="2000" b="1" i="1" dirty="0"/>
              <a:t>Average Household Income:</a:t>
            </a:r>
          </a:p>
        </p:txBody>
      </p:sp>
      <p:graphicFrame>
        <p:nvGraphicFramePr>
          <p:cNvPr id="12" name="Table 12" descr="A text box shows the average household income in each district.">
            <a:extLst>
              <a:ext uri="{FF2B5EF4-FFF2-40B4-BE49-F238E27FC236}">
                <a16:creationId xmlns:a16="http://schemas.microsoft.com/office/drawing/2014/main" id="{D5476633-83FC-4D3A-B0C3-8EA7EAD11FA8}"/>
              </a:ext>
            </a:extLst>
          </p:cNvPr>
          <p:cNvGraphicFramePr>
            <a:graphicFrameLocks noGrp="1"/>
          </p:cNvGraphicFramePr>
          <p:nvPr>
            <p:extLst>
              <p:ext uri="{D42A27DB-BD31-4B8C-83A1-F6EECF244321}">
                <p14:modId xmlns:p14="http://schemas.microsoft.com/office/powerpoint/2010/main" val="3654320320"/>
              </p:ext>
            </p:extLst>
          </p:nvPr>
        </p:nvGraphicFramePr>
        <p:xfrm>
          <a:off x="2994942" y="8100576"/>
          <a:ext cx="13415822" cy="701040"/>
        </p:xfrm>
        <a:graphic>
          <a:graphicData uri="http://schemas.openxmlformats.org/drawingml/2006/table">
            <a:tbl>
              <a:tblPr firstRow="1" bandRow="1">
                <a:tableStyleId>{5C22544A-7EE6-4342-B048-85BDC9FD1C3A}</a:tableStyleId>
              </a:tblPr>
              <a:tblGrid>
                <a:gridCol w="1698929">
                  <a:extLst>
                    <a:ext uri="{9D8B030D-6E8A-4147-A177-3AD203B41FA5}">
                      <a16:colId xmlns:a16="http://schemas.microsoft.com/office/drawing/2014/main" val="1905993071"/>
                    </a:ext>
                  </a:extLst>
                </a:gridCol>
                <a:gridCol w="1655027">
                  <a:extLst>
                    <a:ext uri="{9D8B030D-6E8A-4147-A177-3AD203B41FA5}">
                      <a16:colId xmlns:a16="http://schemas.microsoft.com/office/drawing/2014/main" val="2824870790"/>
                    </a:ext>
                  </a:extLst>
                </a:gridCol>
                <a:gridCol w="1676978">
                  <a:extLst>
                    <a:ext uri="{9D8B030D-6E8A-4147-A177-3AD203B41FA5}">
                      <a16:colId xmlns:a16="http://schemas.microsoft.com/office/drawing/2014/main" val="4235750289"/>
                    </a:ext>
                  </a:extLst>
                </a:gridCol>
                <a:gridCol w="1676978">
                  <a:extLst>
                    <a:ext uri="{9D8B030D-6E8A-4147-A177-3AD203B41FA5}">
                      <a16:colId xmlns:a16="http://schemas.microsoft.com/office/drawing/2014/main" val="1675317445"/>
                    </a:ext>
                  </a:extLst>
                </a:gridCol>
                <a:gridCol w="1750288">
                  <a:extLst>
                    <a:ext uri="{9D8B030D-6E8A-4147-A177-3AD203B41FA5}">
                      <a16:colId xmlns:a16="http://schemas.microsoft.com/office/drawing/2014/main" val="2131378007"/>
                    </a:ext>
                  </a:extLst>
                </a:gridCol>
                <a:gridCol w="1603667">
                  <a:extLst>
                    <a:ext uri="{9D8B030D-6E8A-4147-A177-3AD203B41FA5}">
                      <a16:colId xmlns:a16="http://schemas.microsoft.com/office/drawing/2014/main" val="4126440160"/>
                    </a:ext>
                  </a:extLst>
                </a:gridCol>
                <a:gridCol w="1910094">
                  <a:extLst>
                    <a:ext uri="{9D8B030D-6E8A-4147-A177-3AD203B41FA5}">
                      <a16:colId xmlns:a16="http://schemas.microsoft.com/office/drawing/2014/main" val="3449778388"/>
                    </a:ext>
                  </a:extLst>
                </a:gridCol>
                <a:gridCol w="1443861">
                  <a:extLst>
                    <a:ext uri="{9D8B030D-6E8A-4147-A177-3AD203B41FA5}">
                      <a16:colId xmlns:a16="http://schemas.microsoft.com/office/drawing/2014/main" val="2957265453"/>
                    </a:ext>
                  </a:extLst>
                </a:gridCol>
              </a:tblGrid>
              <a:tr h="484259">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$265,145</a:t>
                      </a:r>
                    </a:p>
                    <a:p>
                      <a:pPr algn="ct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$144,595</a:t>
                      </a:r>
                    </a:p>
                    <a:p>
                      <a:pPr algn="ct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$130,542</a:t>
                      </a:r>
                    </a:p>
                    <a:p>
                      <a:pPr algn="ct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$142,032</a:t>
                      </a:r>
                    </a:p>
                    <a:p>
                      <a:pPr algn="ct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$116,232</a:t>
                      </a:r>
                    </a:p>
                    <a:p>
                      <a:pPr algn="ct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$118,878</a:t>
                      </a:r>
                    </a:p>
                    <a:p>
                      <a:pPr algn="ct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$142,860</a:t>
                      </a:r>
                    </a:p>
                    <a:p>
                      <a:pPr algn="ct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$152,779</a:t>
                      </a:r>
                    </a:p>
                    <a:p>
                      <a:pPr algn="ct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5127527"/>
                  </a:ext>
                </a:extLst>
              </a:tr>
            </a:tbl>
          </a:graphicData>
        </a:graphic>
      </p:graphicFrame>
      <p:sp>
        <p:nvSpPr>
          <p:cNvPr id="3" name="TextBox 2">
            <a:extLst>
              <a:ext uri="{FF2B5EF4-FFF2-40B4-BE49-F238E27FC236}">
                <a16:creationId xmlns:a16="http://schemas.microsoft.com/office/drawing/2014/main" id="{95542110-830C-4553-B56F-8B25DDF26FC1}"/>
              </a:ext>
            </a:extLst>
          </p:cNvPr>
          <p:cNvSpPr txBox="1"/>
          <p:nvPr/>
        </p:nvSpPr>
        <p:spPr>
          <a:xfrm>
            <a:off x="1361872" y="9099763"/>
            <a:ext cx="8346332" cy="646331"/>
          </a:xfrm>
          <a:prstGeom prst="rect">
            <a:avLst/>
          </a:prstGeom>
          <a:noFill/>
        </p:spPr>
        <p:txBody>
          <a:bodyPr wrap="square" rtlCol="0">
            <a:spAutoFit/>
          </a:bodyPr>
          <a:lstStyle/>
          <a:p>
            <a:r>
              <a:rPr lang="en-US" i="1" dirty="0">
                <a:solidFill>
                  <a:srgbClr val="2D4261"/>
                </a:solidFill>
                <a:cs typeface="Calibri"/>
              </a:rPr>
              <a:t>Source: </a:t>
            </a:r>
            <a:r>
              <a:rPr lang="en-US" i="1" dirty="0">
                <a:ea typeface="+mn-lt"/>
                <a:cs typeface="+mn-lt"/>
              </a:rPr>
              <a:t>2016-2020 American Community Survey, 5-year estimate, US Census Bureau</a:t>
            </a:r>
          </a:p>
          <a:p>
            <a:endParaRPr lang="en-US" dirty="0"/>
          </a:p>
        </p:txBody>
      </p:sp>
    </p:spTree>
    <p:extLst>
      <p:ext uri="{BB962C8B-B14F-4D97-AF65-F5344CB8AC3E}">
        <p14:creationId xmlns:p14="http://schemas.microsoft.com/office/powerpoint/2010/main" val="2351381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3818-9AAE-4275-B218-9ACAFF99E2C1}"/>
              </a:ext>
            </a:extLst>
          </p:cNvPr>
          <p:cNvSpPr>
            <a:spLocks noGrp="1"/>
          </p:cNvSpPr>
          <p:nvPr>
            <p:ph type="title"/>
          </p:nvPr>
        </p:nvSpPr>
        <p:spPr/>
        <p:txBody>
          <a:bodyPr>
            <a:normAutofit fontScale="90000"/>
          </a:bodyPr>
          <a:lstStyle/>
          <a:p>
            <a:r>
              <a:rPr lang="en-US" dirty="0"/>
              <a:t>Percentage of renter households spending &gt;35% of income on housing costs</a:t>
            </a:r>
          </a:p>
        </p:txBody>
      </p:sp>
      <p:graphicFrame>
        <p:nvGraphicFramePr>
          <p:cNvPr id="3" name="Chart 2" descr="A bar chart shows the percentage of renter households spending more than 35% of income on housing. ">
            <a:extLst>
              <a:ext uri="{FF2B5EF4-FFF2-40B4-BE49-F238E27FC236}">
                <a16:creationId xmlns:a16="http://schemas.microsoft.com/office/drawing/2014/main" id="{59435B21-2CF8-446D-BD7C-EA11ADDE1997}"/>
              </a:ext>
            </a:extLst>
          </p:cNvPr>
          <p:cNvGraphicFramePr>
            <a:graphicFrameLocks/>
          </p:cNvGraphicFramePr>
          <p:nvPr>
            <p:extLst>
              <p:ext uri="{D42A27DB-BD31-4B8C-83A1-F6EECF244321}">
                <p14:modId xmlns:p14="http://schemas.microsoft.com/office/powerpoint/2010/main" val="387242280"/>
              </p:ext>
            </p:extLst>
          </p:nvPr>
        </p:nvGraphicFramePr>
        <p:xfrm>
          <a:off x="1638300" y="2103119"/>
          <a:ext cx="14890474" cy="67506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B467D59-C2AB-40DA-A22A-EE2CCF9462F0}"/>
              </a:ext>
            </a:extLst>
          </p:cNvPr>
          <p:cNvSpPr txBox="1"/>
          <p:nvPr/>
        </p:nvSpPr>
        <p:spPr>
          <a:xfrm>
            <a:off x="1439694" y="9007813"/>
            <a:ext cx="9066178" cy="646331"/>
          </a:xfrm>
          <a:prstGeom prst="rect">
            <a:avLst/>
          </a:prstGeom>
          <a:noFill/>
        </p:spPr>
        <p:txBody>
          <a:bodyPr wrap="square" rtlCol="0">
            <a:spAutoFit/>
          </a:bodyPr>
          <a:lstStyle/>
          <a:p>
            <a:r>
              <a:rPr lang="en-US" i="1" dirty="0">
                <a:solidFill>
                  <a:srgbClr val="2D4261"/>
                </a:solidFill>
                <a:cs typeface="Calibri"/>
              </a:rPr>
              <a:t>Source: </a:t>
            </a:r>
            <a:r>
              <a:rPr lang="en-US" i="1" dirty="0">
                <a:ea typeface="+mn-lt"/>
                <a:cs typeface="+mn-lt"/>
              </a:rPr>
              <a:t>2016-2020 American Community Survey, 5-year estimate, US Census Bureau</a:t>
            </a:r>
          </a:p>
          <a:p>
            <a:endParaRPr lang="en-US" dirty="0"/>
          </a:p>
        </p:txBody>
      </p:sp>
    </p:spTree>
    <p:extLst>
      <p:ext uri="{BB962C8B-B14F-4D97-AF65-F5344CB8AC3E}">
        <p14:creationId xmlns:p14="http://schemas.microsoft.com/office/powerpoint/2010/main" val="476465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D754A7-4CC3-465A-A574-220AB007DEDD}"/>
              </a:ext>
            </a:extLst>
          </p:cNvPr>
          <p:cNvSpPr>
            <a:spLocks noGrp="1"/>
          </p:cNvSpPr>
          <p:nvPr>
            <p:ph type="title"/>
          </p:nvPr>
        </p:nvSpPr>
        <p:spPr/>
        <p:txBody>
          <a:bodyPr>
            <a:normAutofit/>
          </a:bodyPr>
          <a:lstStyle/>
          <a:p>
            <a:r>
              <a:rPr lang="en-US" dirty="0"/>
              <a:t>Educational attainment by race</a:t>
            </a:r>
          </a:p>
        </p:txBody>
      </p:sp>
      <p:graphicFrame>
        <p:nvGraphicFramePr>
          <p:cNvPr id="7" name="Object 3" descr="A stacked bar chart displays the percentage of each racial group and the county overall that have achieved three levels of education: No high school diploma, High school or associates degree, and bachelor's degree or advanced."/>
          <p:cNvGraphicFramePr>
            <a:graphicFrameLocks noChangeAspect="1"/>
          </p:cNvGraphicFramePr>
          <p:nvPr>
            <p:extLst>
              <p:ext uri="{D42A27DB-BD31-4B8C-83A1-F6EECF244321}">
                <p14:modId xmlns:p14="http://schemas.microsoft.com/office/powerpoint/2010/main" val="4198609765"/>
              </p:ext>
            </p:extLst>
          </p:nvPr>
        </p:nvGraphicFramePr>
        <p:xfrm>
          <a:off x="1117600" y="2325570"/>
          <a:ext cx="16052800" cy="65604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7">
            <a:extLst>
              <a:ext uri="{FF2B5EF4-FFF2-40B4-BE49-F238E27FC236}">
                <a16:creationId xmlns:a16="http://schemas.microsoft.com/office/drawing/2014/main" id="{9F4D47E3-251B-4980-947C-BC57E7076203}"/>
              </a:ext>
            </a:extLst>
          </p:cNvPr>
          <p:cNvSpPr txBox="1">
            <a:spLocks noChangeArrowheads="1"/>
          </p:cNvSpPr>
          <p:nvPr/>
        </p:nvSpPr>
        <p:spPr bwMode="auto">
          <a:xfrm>
            <a:off x="535300" y="9002428"/>
            <a:ext cx="9997233" cy="4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8113" tIns="69057" rIns="138113" bIns="6905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30000"/>
              </a:spcBef>
              <a:spcAft>
                <a:spcPct val="0"/>
              </a:spcAft>
            </a:pPr>
            <a:r>
              <a:rPr lang="en-US" altLang="en-US" i="1" dirty="0">
                <a:solidFill>
                  <a:srgbClr val="2D4261"/>
                </a:solidFill>
                <a:latin typeface="+mn-lt"/>
              </a:rPr>
              <a:t>Source: 2021 American </a:t>
            </a:r>
            <a:r>
              <a:rPr lang="en-US" altLang="en-US" i="1" dirty="0">
                <a:solidFill>
                  <a:schemeClr val="tx2"/>
                </a:solidFill>
                <a:latin typeface="+mn-lt"/>
              </a:rPr>
              <a:t>Community</a:t>
            </a:r>
            <a:r>
              <a:rPr lang="en-US" altLang="en-US" i="1" dirty="0">
                <a:solidFill>
                  <a:srgbClr val="2D4261"/>
                </a:solidFill>
                <a:latin typeface="+mn-lt"/>
              </a:rPr>
              <a:t> Survey, 1-year estimate, U.S. Census Bureau </a:t>
            </a:r>
          </a:p>
        </p:txBody>
      </p:sp>
    </p:spTree>
    <p:extLst>
      <p:ext uri="{BB962C8B-B14F-4D97-AF65-F5344CB8AC3E}">
        <p14:creationId xmlns:p14="http://schemas.microsoft.com/office/powerpoint/2010/main" val="3305213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D990-17BF-4C6A-A8FC-5771461DD5FB}"/>
              </a:ext>
            </a:extLst>
          </p:cNvPr>
          <p:cNvSpPr>
            <a:spLocks noGrp="1"/>
          </p:cNvSpPr>
          <p:nvPr>
            <p:ph type="title"/>
          </p:nvPr>
        </p:nvSpPr>
        <p:spPr/>
        <p:txBody>
          <a:bodyPr>
            <a:normAutofit fontScale="90000"/>
          </a:bodyPr>
          <a:lstStyle/>
          <a:p>
            <a:r>
              <a:rPr lang="en-US" dirty="0"/>
              <a:t>Educational attainment by district and countywide</a:t>
            </a:r>
          </a:p>
        </p:txBody>
      </p:sp>
      <p:graphicFrame>
        <p:nvGraphicFramePr>
          <p:cNvPr id="9" name="Chart 8" descr="A stacked bar chart shows the educational attainment of residents of each district.">
            <a:extLst>
              <a:ext uri="{FF2B5EF4-FFF2-40B4-BE49-F238E27FC236}">
                <a16:creationId xmlns:a16="http://schemas.microsoft.com/office/drawing/2014/main" id="{1CD5092D-BE30-4698-A266-F16A68E0495F}"/>
              </a:ext>
            </a:extLst>
          </p:cNvPr>
          <p:cNvGraphicFramePr>
            <a:graphicFrameLocks/>
          </p:cNvGraphicFramePr>
          <p:nvPr>
            <p:extLst>
              <p:ext uri="{D42A27DB-BD31-4B8C-83A1-F6EECF244321}">
                <p14:modId xmlns:p14="http://schemas.microsoft.com/office/powerpoint/2010/main" val="713698507"/>
              </p:ext>
            </p:extLst>
          </p:nvPr>
        </p:nvGraphicFramePr>
        <p:xfrm>
          <a:off x="1645921" y="2320413"/>
          <a:ext cx="14380660" cy="67302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F9905F7-9C5D-4A3E-A50A-5002E9FD44E7}"/>
              </a:ext>
            </a:extLst>
          </p:cNvPr>
          <p:cNvSpPr txBox="1"/>
          <p:nvPr/>
        </p:nvSpPr>
        <p:spPr>
          <a:xfrm>
            <a:off x="1303506" y="9050694"/>
            <a:ext cx="8385243" cy="646331"/>
          </a:xfrm>
          <a:prstGeom prst="rect">
            <a:avLst/>
          </a:prstGeom>
          <a:noFill/>
        </p:spPr>
        <p:txBody>
          <a:bodyPr wrap="square" rtlCol="0">
            <a:spAutoFit/>
          </a:bodyPr>
          <a:lstStyle/>
          <a:p>
            <a:r>
              <a:rPr lang="en-US" i="1" dirty="0">
                <a:solidFill>
                  <a:srgbClr val="2D4261"/>
                </a:solidFill>
                <a:cs typeface="Calibri"/>
              </a:rPr>
              <a:t>Source: </a:t>
            </a:r>
            <a:r>
              <a:rPr lang="en-US" i="1" dirty="0">
                <a:ea typeface="+mn-lt"/>
                <a:cs typeface="+mn-lt"/>
              </a:rPr>
              <a:t>2016-2020 American Community Survey, 5-year estimate, US Census Bureau</a:t>
            </a:r>
          </a:p>
          <a:p>
            <a:endParaRPr lang="en-US" dirty="0"/>
          </a:p>
        </p:txBody>
      </p:sp>
    </p:spTree>
    <p:extLst>
      <p:ext uri="{BB962C8B-B14F-4D97-AF65-F5344CB8AC3E}">
        <p14:creationId xmlns:p14="http://schemas.microsoft.com/office/powerpoint/2010/main" val="4185403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5999-0958-46B3-AD05-83C5916339ED}"/>
              </a:ext>
            </a:extLst>
          </p:cNvPr>
          <p:cNvSpPr>
            <a:spLocks noGrp="1"/>
          </p:cNvSpPr>
          <p:nvPr>
            <p:ph type="title"/>
          </p:nvPr>
        </p:nvSpPr>
        <p:spPr/>
        <p:txBody>
          <a:bodyPr>
            <a:normAutofit/>
          </a:bodyPr>
          <a:lstStyle/>
          <a:p>
            <a:r>
              <a:rPr lang="en-US" dirty="0"/>
              <a:t>Worker type by district and countywide</a:t>
            </a:r>
          </a:p>
        </p:txBody>
      </p:sp>
      <p:graphicFrame>
        <p:nvGraphicFramePr>
          <p:cNvPr id="6" name="Chart 5" descr="A bar chart shows the workplace of residents of every district and the county. The chart shows percentages of those who make a private wage or salary, are government workers, and who are self-employed.">
            <a:extLst>
              <a:ext uri="{FF2B5EF4-FFF2-40B4-BE49-F238E27FC236}">
                <a16:creationId xmlns:a16="http://schemas.microsoft.com/office/drawing/2014/main" id="{6C2A1FFB-DF9C-4109-9E41-E4C6A573C4E4}"/>
              </a:ext>
            </a:extLst>
          </p:cNvPr>
          <p:cNvGraphicFramePr>
            <a:graphicFrameLocks/>
          </p:cNvGraphicFramePr>
          <p:nvPr>
            <p:extLst>
              <p:ext uri="{D42A27DB-BD31-4B8C-83A1-F6EECF244321}">
                <p14:modId xmlns:p14="http://schemas.microsoft.com/office/powerpoint/2010/main" val="3795989551"/>
              </p:ext>
            </p:extLst>
          </p:nvPr>
        </p:nvGraphicFramePr>
        <p:xfrm>
          <a:off x="1638300" y="2103120"/>
          <a:ext cx="15003779" cy="69343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5C2606F-A9B3-4A35-BCF1-C8DF4DB14632}"/>
              </a:ext>
            </a:extLst>
          </p:cNvPr>
          <p:cNvSpPr txBox="1"/>
          <p:nvPr/>
        </p:nvSpPr>
        <p:spPr>
          <a:xfrm>
            <a:off x="1342417" y="9037482"/>
            <a:ext cx="9725633" cy="646331"/>
          </a:xfrm>
          <a:prstGeom prst="rect">
            <a:avLst/>
          </a:prstGeom>
          <a:noFill/>
        </p:spPr>
        <p:txBody>
          <a:bodyPr wrap="square" rtlCol="0">
            <a:spAutoFit/>
          </a:bodyPr>
          <a:lstStyle/>
          <a:p>
            <a:r>
              <a:rPr lang="en-US" i="1" dirty="0">
                <a:solidFill>
                  <a:srgbClr val="2D4261"/>
                </a:solidFill>
                <a:cs typeface="Calibri"/>
              </a:rPr>
              <a:t>Source: </a:t>
            </a:r>
            <a:r>
              <a:rPr lang="en-US" i="1" dirty="0">
                <a:ea typeface="+mn-lt"/>
                <a:cs typeface="+mn-lt"/>
              </a:rPr>
              <a:t>2016-2020 American Community Survey, 5-year estimate, US Census Bureau; Civilian only</a:t>
            </a:r>
          </a:p>
          <a:p>
            <a:endParaRPr lang="en-US" dirty="0"/>
          </a:p>
        </p:txBody>
      </p:sp>
    </p:spTree>
    <p:extLst>
      <p:ext uri="{BB962C8B-B14F-4D97-AF65-F5344CB8AC3E}">
        <p14:creationId xmlns:p14="http://schemas.microsoft.com/office/powerpoint/2010/main" val="3122556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2C47-AFED-4327-AA42-EE7853D609B3}"/>
              </a:ext>
            </a:extLst>
          </p:cNvPr>
          <p:cNvSpPr>
            <a:spLocks noGrp="1"/>
          </p:cNvSpPr>
          <p:nvPr>
            <p:ph type="title"/>
          </p:nvPr>
        </p:nvSpPr>
        <p:spPr/>
        <p:txBody>
          <a:bodyPr>
            <a:normAutofit fontScale="90000"/>
          </a:bodyPr>
          <a:lstStyle/>
          <a:p>
            <a:r>
              <a:rPr lang="en-US" dirty="0"/>
              <a:t>Place of work by district and countywide</a:t>
            </a:r>
          </a:p>
        </p:txBody>
      </p:sp>
      <p:graphicFrame>
        <p:nvGraphicFramePr>
          <p:cNvPr id="4" name="Chart 3" descr="A bar chart shows percentages of residents of every district that live and work in the county, work elsewhere in Maryland, and work outside of Maryland.">
            <a:extLst>
              <a:ext uri="{FF2B5EF4-FFF2-40B4-BE49-F238E27FC236}">
                <a16:creationId xmlns:a16="http://schemas.microsoft.com/office/drawing/2014/main" id="{029AB2D8-95B9-462B-8FD8-3C65A73BC8AC}"/>
              </a:ext>
            </a:extLst>
          </p:cNvPr>
          <p:cNvGraphicFramePr>
            <a:graphicFrameLocks/>
          </p:cNvGraphicFramePr>
          <p:nvPr>
            <p:extLst>
              <p:ext uri="{D42A27DB-BD31-4B8C-83A1-F6EECF244321}">
                <p14:modId xmlns:p14="http://schemas.microsoft.com/office/powerpoint/2010/main" val="4103827795"/>
              </p:ext>
            </p:extLst>
          </p:nvPr>
        </p:nvGraphicFramePr>
        <p:xfrm>
          <a:off x="1645920" y="2103119"/>
          <a:ext cx="14996160" cy="67879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A730CC-3E8F-4C67-8CE6-F4ABBB200B2A}"/>
              </a:ext>
            </a:extLst>
          </p:cNvPr>
          <p:cNvSpPr txBox="1"/>
          <p:nvPr/>
        </p:nvSpPr>
        <p:spPr>
          <a:xfrm>
            <a:off x="1089497" y="9046722"/>
            <a:ext cx="8443609" cy="646331"/>
          </a:xfrm>
          <a:prstGeom prst="rect">
            <a:avLst/>
          </a:prstGeom>
          <a:noFill/>
        </p:spPr>
        <p:txBody>
          <a:bodyPr wrap="square" rtlCol="0">
            <a:spAutoFit/>
          </a:bodyPr>
          <a:lstStyle/>
          <a:p>
            <a:r>
              <a:rPr lang="en-US" i="1" dirty="0">
                <a:solidFill>
                  <a:srgbClr val="2D4261"/>
                </a:solidFill>
                <a:cs typeface="Calibri"/>
              </a:rPr>
              <a:t>Source: </a:t>
            </a:r>
            <a:r>
              <a:rPr lang="en-US" i="1" dirty="0">
                <a:ea typeface="+mn-lt"/>
                <a:cs typeface="+mn-lt"/>
              </a:rPr>
              <a:t>2016-2020 American Community Survey, 5-year estimate, US Census Bureau</a:t>
            </a:r>
          </a:p>
          <a:p>
            <a:endParaRPr lang="en-US" dirty="0"/>
          </a:p>
        </p:txBody>
      </p:sp>
    </p:spTree>
    <p:extLst>
      <p:ext uri="{BB962C8B-B14F-4D97-AF65-F5344CB8AC3E}">
        <p14:creationId xmlns:p14="http://schemas.microsoft.com/office/powerpoint/2010/main" val="2279451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BBB4-B84F-4DC3-9C34-F82D4CA7F704}"/>
              </a:ext>
            </a:extLst>
          </p:cNvPr>
          <p:cNvSpPr>
            <a:spLocks noGrp="1"/>
          </p:cNvSpPr>
          <p:nvPr>
            <p:ph type="title"/>
          </p:nvPr>
        </p:nvSpPr>
        <p:spPr/>
        <p:txBody>
          <a:bodyPr>
            <a:normAutofit fontScale="90000"/>
          </a:bodyPr>
          <a:lstStyle/>
          <a:p>
            <a:r>
              <a:rPr lang="en-US" dirty="0"/>
              <a:t>Percentage of people working from home by district and countywide</a:t>
            </a:r>
          </a:p>
        </p:txBody>
      </p:sp>
      <p:graphicFrame>
        <p:nvGraphicFramePr>
          <p:cNvPr id="5" name="Chart 4" descr="A bar chart shows the percentage of residents in each of the five districts and the county that worked from home based on 2012-2016 ACS.">
            <a:extLst>
              <a:ext uri="{FF2B5EF4-FFF2-40B4-BE49-F238E27FC236}">
                <a16:creationId xmlns:a16="http://schemas.microsoft.com/office/drawing/2014/main" id="{5F013DC2-92DE-4A3E-AF2D-CCE6B4CF6DB5}"/>
              </a:ext>
            </a:extLst>
          </p:cNvPr>
          <p:cNvGraphicFramePr>
            <a:graphicFrameLocks/>
          </p:cNvGraphicFramePr>
          <p:nvPr>
            <p:extLst>
              <p:ext uri="{D42A27DB-BD31-4B8C-83A1-F6EECF244321}">
                <p14:modId xmlns:p14="http://schemas.microsoft.com/office/powerpoint/2010/main" val="4139374543"/>
              </p:ext>
            </p:extLst>
          </p:nvPr>
        </p:nvGraphicFramePr>
        <p:xfrm>
          <a:off x="785191" y="2324100"/>
          <a:ext cx="6323844" cy="6706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A bar chart shows the percentage of residents in each of the seven districts and the county that worked from home based on 2016-2020 ACS">
            <a:extLst>
              <a:ext uri="{FF2B5EF4-FFF2-40B4-BE49-F238E27FC236}">
                <a16:creationId xmlns:a16="http://schemas.microsoft.com/office/drawing/2014/main" id="{0AA0C1AE-13EF-40CA-A81A-62751A830E5C}"/>
              </a:ext>
            </a:extLst>
          </p:cNvPr>
          <p:cNvGraphicFramePr>
            <a:graphicFrameLocks/>
          </p:cNvGraphicFramePr>
          <p:nvPr>
            <p:extLst>
              <p:ext uri="{D42A27DB-BD31-4B8C-83A1-F6EECF244321}">
                <p14:modId xmlns:p14="http://schemas.microsoft.com/office/powerpoint/2010/main" val="2356343869"/>
              </p:ext>
            </p:extLst>
          </p:nvPr>
        </p:nvGraphicFramePr>
        <p:xfrm>
          <a:off x="7574474" y="2324100"/>
          <a:ext cx="7587559" cy="684827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descr="A statistic highlights that 37% of county workers did so from home in 2021.">
            <a:extLst>
              <a:ext uri="{FF2B5EF4-FFF2-40B4-BE49-F238E27FC236}">
                <a16:creationId xmlns:a16="http://schemas.microsoft.com/office/drawing/2014/main" id="{1E757F60-2558-41F2-AF59-22DC7C1AB69D}"/>
              </a:ext>
            </a:extLst>
          </p:cNvPr>
          <p:cNvSpPr txBox="1"/>
          <p:nvPr/>
        </p:nvSpPr>
        <p:spPr>
          <a:xfrm>
            <a:off x="15023548" y="2501586"/>
            <a:ext cx="2600960" cy="2923877"/>
          </a:xfrm>
          <a:prstGeom prst="rect">
            <a:avLst/>
          </a:prstGeom>
          <a:noFill/>
          <a:ln w="28575">
            <a:solidFill>
              <a:schemeClr val="accent2"/>
            </a:solidFill>
          </a:ln>
        </p:spPr>
        <p:txBody>
          <a:bodyPr wrap="square" rtlCol="0">
            <a:spAutoFit/>
          </a:bodyPr>
          <a:lstStyle/>
          <a:p>
            <a:pPr algn="ctr"/>
            <a:r>
              <a:rPr lang="en-US" sz="2000" b="1" dirty="0"/>
              <a:t>2021 American Community Survey</a:t>
            </a:r>
          </a:p>
          <a:p>
            <a:pPr algn="ctr"/>
            <a:endParaRPr lang="en-US" dirty="0"/>
          </a:p>
          <a:p>
            <a:pPr algn="ctr"/>
            <a:endParaRPr lang="en-US" dirty="0"/>
          </a:p>
          <a:p>
            <a:pPr algn="ctr"/>
            <a:r>
              <a:rPr lang="en-US" sz="6000" b="1" dirty="0"/>
              <a:t>37%</a:t>
            </a:r>
          </a:p>
          <a:p>
            <a:pPr algn="ctr"/>
            <a:r>
              <a:rPr lang="en-US" sz="4800" dirty="0"/>
              <a:t> </a:t>
            </a:r>
          </a:p>
        </p:txBody>
      </p:sp>
      <p:sp>
        <p:nvSpPr>
          <p:cNvPr id="4" name="TextBox 3">
            <a:extLst>
              <a:ext uri="{FF2B5EF4-FFF2-40B4-BE49-F238E27FC236}">
                <a16:creationId xmlns:a16="http://schemas.microsoft.com/office/drawing/2014/main" id="{63E8675A-0986-4FE2-9B80-254FF85F28FB}"/>
              </a:ext>
            </a:extLst>
          </p:cNvPr>
          <p:cNvSpPr txBox="1"/>
          <p:nvPr/>
        </p:nvSpPr>
        <p:spPr>
          <a:xfrm>
            <a:off x="478302" y="9078748"/>
            <a:ext cx="7957226" cy="646331"/>
          </a:xfrm>
          <a:prstGeom prst="rect">
            <a:avLst/>
          </a:prstGeom>
          <a:noFill/>
        </p:spPr>
        <p:txBody>
          <a:bodyPr wrap="square" rtlCol="0">
            <a:spAutoFit/>
          </a:bodyPr>
          <a:lstStyle/>
          <a:p>
            <a:r>
              <a:rPr lang="en-US" sz="1200" i="1" dirty="0"/>
              <a:t>Source: 2012-2016 American Community Survey, 5-year estimate</a:t>
            </a:r>
            <a:r>
              <a:rPr lang="en-US" sz="1200" i="1" dirty="0">
                <a:ea typeface="+mn-lt"/>
                <a:cs typeface="+mn-lt"/>
              </a:rPr>
              <a:t>, 2016-2020 American Community Survey, 5-year estimate, US Census Bureau</a:t>
            </a:r>
          </a:p>
          <a:p>
            <a:endParaRPr lang="en-US" sz="1200" i="1" dirty="0"/>
          </a:p>
        </p:txBody>
      </p:sp>
    </p:spTree>
    <p:extLst>
      <p:ext uri="{BB962C8B-B14F-4D97-AF65-F5344CB8AC3E}">
        <p14:creationId xmlns:p14="http://schemas.microsoft.com/office/powerpoint/2010/main" val="3746174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E106-15C0-4317-9DF5-5A8BF3BFCF49}"/>
              </a:ext>
            </a:extLst>
          </p:cNvPr>
          <p:cNvSpPr>
            <a:spLocks noGrp="1"/>
          </p:cNvSpPr>
          <p:nvPr>
            <p:ph type="title"/>
          </p:nvPr>
        </p:nvSpPr>
        <p:spPr>
          <a:xfrm>
            <a:off x="1638300" y="626918"/>
            <a:ext cx="14106006" cy="1645920"/>
          </a:xfrm>
        </p:spPr>
        <p:txBody>
          <a:bodyPr>
            <a:normAutofit/>
          </a:bodyPr>
          <a:lstStyle/>
          <a:p>
            <a:r>
              <a:rPr lang="en-US" dirty="0"/>
              <a:t>Research resources</a:t>
            </a:r>
          </a:p>
        </p:txBody>
      </p:sp>
      <p:sp>
        <p:nvSpPr>
          <p:cNvPr id="3" name="Content Placeholder 2">
            <a:extLst>
              <a:ext uri="{FF2B5EF4-FFF2-40B4-BE49-F238E27FC236}">
                <a16:creationId xmlns:a16="http://schemas.microsoft.com/office/drawing/2014/main" id="{F6D32A39-A5E9-489F-A394-E5CC78960C1C}"/>
              </a:ext>
              <a:ext uri="{C183D7F6-B498-43B3-948B-1728B52AA6E4}">
                <adec:decorative xmlns:adec="http://schemas.microsoft.com/office/drawing/2017/decorative" val="0"/>
              </a:ext>
            </a:extLst>
          </p:cNvPr>
          <p:cNvSpPr>
            <a:spLocks noGrp="1"/>
          </p:cNvSpPr>
          <p:nvPr>
            <p:ph idx="1"/>
          </p:nvPr>
        </p:nvSpPr>
        <p:spPr>
          <a:xfrm>
            <a:off x="1638300" y="2324100"/>
            <a:ext cx="7605091" cy="6949440"/>
          </a:xfrm>
        </p:spPr>
        <p:txBody>
          <a:bodyPr>
            <a:normAutofit/>
          </a:bodyPr>
          <a:lstStyle/>
          <a:p>
            <a:r>
              <a:rPr lang="en-US" sz="2800" dirty="0">
                <a:solidFill>
                  <a:schemeClr val="accent4">
                    <a:lumMod val="50000"/>
                  </a:schemeClr>
                </a:solidFill>
                <a:hlinkClick r:id="rId3">
                  <a:extLst>
                    <a:ext uri="{A12FA001-AC4F-418D-AE19-62706E023703}">
                      <ahyp:hlinkClr xmlns:ahyp="http://schemas.microsoft.com/office/drawing/2018/hyperlinkcolor" val="tx"/>
                    </a:ext>
                  </a:extLst>
                </a:hlinkClick>
              </a:rPr>
              <a:t>Trends in Racial and Ethnic Diversity in Montgomery County (1990-2020) </a:t>
            </a:r>
            <a:endParaRPr lang="en-US" sz="2800" dirty="0">
              <a:solidFill>
                <a:schemeClr val="accent4">
                  <a:lumMod val="50000"/>
                </a:schemeClr>
              </a:solidFill>
            </a:endParaRPr>
          </a:p>
          <a:p>
            <a:r>
              <a:rPr lang="en-US" sz="2800" dirty="0">
                <a:solidFill>
                  <a:schemeClr val="accent4">
                    <a:lumMod val="50000"/>
                  </a:schemeClr>
                </a:solidFill>
                <a:hlinkClick r:id="rId4">
                  <a:extLst>
                    <a:ext uri="{A12FA001-AC4F-418D-AE19-62706E023703}">
                      <ahyp:hlinkClr xmlns:ahyp="http://schemas.microsoft.com/office/drawing/2018/hyperlinkcolor" val="tx"/>
                    </a:ext>
                  </a:extLst>
                </a:hlinkClick>
              </a:rPr>
              <a:t>Council District Demographic Profiles (2020)</a:t>
            </a:r>
            <a:endParaRPr lang="en-US" sz="2800" dirty="0">
              <a:solidFill>
                <a:schemeClr val="accent4">
                  <a:lumMod val="50000"/>
                </a:schemeClr>
              </a:solidFill>
            </a:endParaRPr>
          </a:p>
          <a:p>
            <a:r>
              <a:rPr lang="en-US" sz="2800" dirty="0">
                <a:solidFill>
                  <a:schemeClr val="accent4">
                    <a:lumMod val="50000"/>
                  </a:schemeClr>
                </a:solidFill>
                <a:hlinkClick r:id="rId5">
                  <a:extLst>
                    <a:ext uri="{A12FA001-AC4F-418D-AE19-62706E023703}">
                      <ahyp:hlinkClr xmlns:ahyp="http://schemas.microsoft.com/office/drawing/2018/hyperlinkcolor" val="tx"/>
                    </a:ext>
                  </a:extLst>
                </a:hlinkClick>
              </a:rPr>
              <a:t>Neighborhood Change in the Washington Metropolitan Area</a:t>
            </a:r>
            <a:endParaRPr lang="en-US" sz="2800" dirty="0">
              <a:solidFill>
                <a:schemeClr val="accent4">
                  <a:lumMod val="50000"/>
                </a:schemeClr>
              </a:solidFill>
            </a:endParaRPr>
          </a:p>
          <a:p>
            <a:r>
              <a:rPr lang="en-US" sz="2800" dirty="0">
                <a:solidFill>
                  <a:schemeClr val="accent4">
                    <a:lumMod val="50000"/>
                  </a:schemeClr>
                </a:solidFill>
                <a:hlinkClick r:id="rId6">
                  <a:extLst>
                    <a:ext uri="{A12FA001-AC4F-418D-AE19-62706E023703}">
                      <ahyp:hlinkClr xmlns:ahyp="http://schemas.microsoft.com/office/drawing/2018/hyperlinkcolor" val="tx"/>
                    </a:ext>
                  </a:extLst>
                </a:hlinkClick>
              </a:rPr>
              <a:t>Montgomery County Economic Indicators Briefing, Q3 2022</a:t>
            </a:r>
            <a:endParaRPr lang="en-US" sz="2800" dirty="0">
              <a:solidFill>
                <a:schemeClr val="accent4">
                  <a:lumMod val="50000"/>
                </a:schemeClr>
              </a:solidFill>
            </a:endParaRPr>
          </a:p>
          <a:p>
            <a:r>
              <a:rPr lang="en-US" sz="2800" dirty="0">
                <a:solidFill>
                  <a:schemeClr val="accent4">
                    <a:lumMod val="50000"/>
                  </a:schemeClr>
                </a:solidFill>
              </a:rPr>
              <a:t>Montgomery Planning: </a:t>
            </a:r>
            <a:r>
              <a:rPr lang="en-US" sz="2800" dirty="0">
                <a:solidFill>
                  <a:schemeClr val="accent4">
                    <a:lumMod val="50000"/>
                  </a:schemeClr>
                </a:solidFill>
                <a:hlinkClick r:id="rId7">
                  <a:extLst>
                    <a:ext uri="{A12FA001-AC4F-418D-AE19-62706E023703}">
                      <ahyp:hlinkClr xmlns:ahyp="http://schemas.microsoft.com/office/drawing/2018/hyperlinkcolor" val="tx"/>
                    </a:ext>
                  </a:extLst>
                </a:hlinkClick>
              </a:rPr>
              <a:t>www.montgomeryplanning.org</a:t>
            </a:r>
            <a:endParaRPr lang="en-US" sz="2800" dirty="0">
              <a:solidFill>
                <a:schemeClr val="accent4">
                  <a:lumMod val="50000"/>
                </a:schemeClr>
              </a:solidFill>
            </a:endParaRPr>
          </a:p>
          <a:p>
            <a:r>
              <a:rPr lang="en-US" sz="2800" dirty="0">
                <a:solidFill>
                  <a:schemeClr val="accent4">
                    <a:lumMod val="50000"/>
                  </a:schemeClr>
                </a:solidFill>
              </a:rPr>
              <a:t>Montgomery Planning Research: </a:t>
            </a:r>
            <a:r>
              <a:rPr lang="en-US" sz="2800" dirty="0">
                <a:solidFill>
                  <a:schemeClr val="accent4">
                    <a:lumMod val="50000"/>
                  </a:schemeClr>
                </a:solidFill>
                <a:hlinkClick r:id="rId8">
                  <a:extLst>
                    <a:ext uri="{A12FA001-AC4F-418D-AE19-62706E023703}">
                      <ahyp:hlinkClr xmlns:ahyp="http://schemas.microsoft.com/office/drawing/2018/hyperlinkcolor" val="tx"/>
                    </a:ext>
                  </a:extLst>
                </a:hlinkClick>
              </a:rPr>
              <a:t>www.mcfacts.org</a:t>
            </a:r>
            <a:endParaRPr lang="en-US" sz="2800" dirty="0">
              <a:solidFill>
                <a:schemeClr val="accent4">
                  <a:lumMod val="50000"/>
                </a:schemeClr>
              </a:solidFill>
            </a:endParaRPr>
          </a:p>
        </p:txBody>
      </p:sp>
      <p:pic>
        <p:nvPicPr>
          <p:cNvPr id="6" name="Picture 5" descr="QR code for the Research and Strategic Projects website.">
            <a:extLst>
              <a:ext uri="{FF2B5EF4-FFF2-40B4-BE49-F238E27FC236}">
                <a16:creationId xmlns:a16="http://schemas.microsoft.com/office/drawing/2014/main" id="{38EF89C0-B775-477A-819C-CBD3876CDB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71861" y="376536"/>
            <a:ext cx="4654088" cy="4654088"/>
          </a:xfrm>
          <a:prstGeom prst="rect">
            <a:avLst/>
          </a:prstGeom>
        </p:spPr>
      </p:pic>
      <p:pic>
        <p:nvPicPr>
          <p:cNvPr id="7" name="Picture 6" descr="Text Label for QR code reads: Research and Strategic Projects, A Division of the Montgomery County Planning Department">
            <a:extLst>
              <a:ext uri="{FF2B5EF4-FFF2-40B4-BE49-F238E27FC236}">
                <a16:creationId xmlns:a16="http://schemas.microsoft.com/office/drawing/2014/main" id="{69E8C54C-AF3A-4834-9823-687327AB9F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92735" y="4693882"/>
            <a:ext cx="7412340" cy="1200329"/>
          </a:xfrm>
          <a:prstGeom prst="rect">
            <a:avLst/>
          </a:prstGeom>
        </p:spPr>
      </p:pic>
      <p:sp>
        <p:nvSpPr>
          <p:cNvPr id="4" name="Rectangle 3">
            <a:extLst>
              <a:ext uri="{FF2B5EF4-FFF2-40B4-BE49-F238E27FC236}">
                <a16:creationId xmlns:a16="http://schemas.microsoft.com/office/drawing/2014/main" id="{45D8D5D7-06FB-4055-93CA-C353D1A11BBF}"/>
              </a:ext>
              <a:ext uri="{C183D7F6-B498-43B3-948B-1728B52AA6E4}">
                <adec:decorative xmlns:adec="http://schemas.microsoft.com/office/drawing/2017/decorative" val="1"/>
              </a:ext>
            </a:extLst>
          </p:cNvPr>
          <p:cNvSpPr/>
          <p:nvPr/>
        </p:nvSpPr>
        <p:spPr>
          <a:xfrm>
            <a:off x="9843247" y="376536"/>
            <a:ext cx="8301318" cy="606012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3CC7042-1B79-42DC-92E0-C1FD2B4813A1}"/>
              </a:ext>
            </a:extLst>
          </p:cNvPr>
          <p:cNvSpPr txBox="1"/>
          <p:nvPr/>
        </p:nvSpPr>
        <p:spPr>
          <a:xfrm>
            <a:off x="10248900" y="7302723"/>
            <a:ext cx="6000750" cy="646331"/>
          </a:xfrm>
          <a:prstGeom prst="rect">
            <a:avLst/>
          </a:prstGeom>
          <a:noFill/>
        </p:spPr>
        <p:txBody>
          <a:bodyPr wrap="square" rtlCol="0">
            <a:spAutoFit/>
          </a:bodyPr>
          <a:lstStyle/>
          <a:p>
            <a:r>
              <a:rPr lang="en-US" sz="3600" b="1" dirty="0">
                <a:latin typeface="Verdana" panose="020B0604030504040204" pitchFamily="34" charset="0"/>
                <a:ea typeface="Verdana" panose="020B0604030504040204" pitchFamily="34" charset="0"/>
              </a:rPr>
              <a:t>THANK YOU!</a:t>
            </a:r>
          </a:p>
        </p:txBody>
      </p:sp>
      <p:sp>
        <p:nvSpPr>
          <p:cNvPr id="8" name="TextBox 7">
            <a:extLst>
              <a:ext uri="{FF2B5EF4-FFF2-40B4-BE49-F238E27FC236}">
                <a16:creationId xmlns:a16="http://schemas.microsoft.com/office/drawing/2014/main" id="{9064CDC2-1B5A-4C21-99DC-EB57B30350B5}"/>
              </a:ext>
            </a:extLst>
          </p:cNvPr>
          <p:cNvSpPr txBox="1"/>
          <p:nvPr/>
        </p:nvSpPr>
        <p:spPr>
          <a:xfrm>
            <a:off x="10392735" y="7918405"/>
            <a:ext cx="9144000" cy="1200329"/>
          </a:xfrm>
          <a:prstGeom prst="rect">
            <a:avLst/>
          </a:prstGeom>
          <a:noFill/>
        </p:spPr>
        <p:txBody>
          <a:bodyPr wrap="square">
            <a:spAutoFit/>
          </a:bodyPr>
          <a:lstStyle/>
          <a:p>
            <a:r>
              <a:rPr lang="en-US" sz="2400" dirty="0">
                <a:latin typeface="Source Sans Pro" panose="020B0503030403020204" pitchFamily="34" charset="0"/>
                <a:ea typeface="Source Sans Pro" panose="020B0503030403020204" pitchFamily="34" charset="0"/>
              </a:rPr>
              <a:t>Carrie McCarthy, Division Chief</a:t>
            </a:r>
          </a:p>
          <a:p>
            <a:r>
              <a:rPr lang="en-US" sz="2400" dirty="0">
                <a:latin typeface="Source Sans Pro" panose="020B0503030403020204" pitchFamily="34" charset="0"/>
                <a:ea typeface="Source Sans Pro" panose="020B0503030403020204" pitchFamily="34" charset="0"/>
              </a:rPr>
              <a:t>Montgomery Planning Research and Strategic Projects</a:t>
            </a:r>
          </a:p>
          <a:p>
            <a:r>
              <a:rPr lang="en-US" sz="2400" dirty="0">
                <a:latin typeface="Source Sans Pro" panose="020B0503030403020204" pitchFamily="34" charset="0"/>
                <a:ea typeface="Source Sans Pro" panose="020B0503030403020204" pitchFamily="34" charset="0"/>
                <a:hlinkClick r:id="rId11"/>
              </a:rPr>
              <a:t>Caroline.mccarthy@montgomeryplanning.org</a:t>
            </a: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2632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3225-A307-4A23-B4E3-2EF6C7A3200C}"/>
              </a:ext>
            </a:extLst>
          </p:cNvPr>
          <p:cNvSpPr>
            <a:spLocks noGrp="1"/>
          </p:cNvSpPr>
          <p:nvPr>
            <p:ph type="title"/>
          </p:nvPr>
        </p:nvSpPr>
        <p:spPr/>
        <p:txBody>
          <a:bodyPr>
            <a:normAutofit/>
          </a:bodyPr>
          <a:lstStyle/>
          <a:p>
            <a:r>
              <a:rPr lang="en-US" sz="6500" dirty="0"/>
              <a:t>Geographies</a:t>
            </a:r>
          </a:p>
        </p:txBody>
      </p:sp>
      <p:pic>
        <p:nvPicPr>
          <p:cNvPr id="4" name="Picture 3" descr="A map shows the seven Council districts with the County's census tracts on top.">
            <a:extLst>
              <a:ext uri="{FF2B5EF4-FFF2-40B4-BE49-F238E27FC236}">
                <a16:creationId xmlns:a16="http://schemas.microsoft.com/office/drawing/2014/main" id="{B3B64661-9EA6-475B-9C84-D59E5927E231}"/>
              </a:ext>
            </a:extLst>
          </p:cNvPr>
          <p:cNvPicPr>
            <a:picLocks noChangeAspect="1"/>
          </p:cNvPicPr>
          <p:nvPr/>
        </p:nvPicPr>
        <p:blipFill rotWithShape="1">
          <a:blip r:embed="rId3"/>
          <a:srcRect l="6684" r="19759" b="12064"/>
          <a:stretch/>
        </p:blipFill>
        <p:spPr>
          <a:xfrm>
            <a:off x="5985161" y="-76875"/>
            <a:ext cx="12314695" cy="10363875"/>
          </a:xfrm>
          <a:prstGeom prst="rect">
            <a:avLst/>
          </a:prstGeom>
        </p:spPr>
      </p:pic>
    </p:spTree>
    <p:extLst>
      <p:ext uri="{BB962C8B-B14F-4D97-AF65-F5344CB8AC3E}">
        <p14:creationId xmlns:p14="http://schemas.microsoft.com/office/powerpoint/2010/main" val="182311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365EDD-455B-4799-8F45-41E7663B9573}"/>
              </a:ext>
            </a:extLst>
          </p:cNvPr>
          <p:cNvSpPr>
            <a:spLocks noGrp="1"/>
          </p:cNvSpPr>
          <p:nvPr>
            <p:ph type="title"/>
          </p:nvPr>
        </p:nvSpPr>
        <p:spPr/>
        <p:txBody>
          <a:bodyPr>
            <a:normAutofit/>
          </a:bodyPr>
          <a:lstStyle/>
          <a:p>
            <a:r>
              <a:rPr lang="en-US" sz="7200" dirty="0"/>
              <a:t>A large, slow growing jurisdiction</a:t>
            </a:r>
          </a:p>
        </p:txBody>
      </p:sp>
    </p:spTree>
    <p:extLst>
      <p:ext uri="{BB962C8B-B14F-4D97-AF65-F5344CB8AC3E}">
        <p14:creationId xmlns:p14="http://schemas.microsoft.com/office/powerpoint/2010/main" val="333210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2DBE2A9-F798-4735-B08F-4AE5255C0909}"/>
              </a:ext>
            </a:extLst>
          </p:cNvPr>
          <p:cNvSpPr>
            <a:spLocks noGrp="1"/>
          </p:cNvSpPr>
          <p:nvPr>
            <p:ph type="title"/>
          </p:nvPr>
        </p:nvSpPr>
        <p:spPr/>
        <p:txBody>
          <a:bodyPr>
            <a:noAutofit/>
          </a:bodyPr>
          <a:lstStyle/>
          <a:p>
            <a:r>
              <a:rPr lang="en-US" sz="6500" dirty="0"/>
              <a:t>Montgomery County is the 44</a:t>
            </a:r>
            <a:r>
              <a:rPr lang="en-US" sz="6500" baseline="30000" dirty="0"/>
              <a:t>th</a:t>
            </a:r>
            <a:r>
              <a:rPr lang="en-US" sz="6500" dirty="0"/>
              <a:t> largest county in the United States.</a:t>
            </a:r>
          </a:p>
        </p:txBody>
      </p:sp>
      <p:sp>
        <p:nvSpPr>
          <p:cNvPr id="2" name="Content Placeholder 1">
            <a:extLst>
              <a:ext uri="{FF2B5EF4-FFF2-40B4-BE49-F238E27FC236}">
                <a16:creationId xmlns:a16="http://schemas.microsoft.com/office/drawing/2014/main" id="{1A376B70-2FF8-4F2C-8E7D-90BC6632C39E}"/>
              </a:ext>
              <a:ext uri="{C183D7F6-B498-43B3-948B-1728B52AA6E4}">
                <adec:decorative xmlns:adec="http://schemas.microsoft.com/office/drawing/2017/decorative" val="1"/>
              </a:ext>
            </a:extLst>
          </p:cNvPr>
          <p:cNvSpPr>
            <a:spLocks noGrp="1"/>
          </p:cNvSpPr>
          <p:nvPr>
            <p:ph idx="1"/>
          </p:nvPr>
        </p:nvSpPr>
        <p:spPr/>
        <p:txBody>
          <a:bodyPr/>
          <a:lstStyle/>
          <a:p>
            <a:endParaRPr lang="en-US" dirty="0"/>
          </a:p>
        </p:txBody>
      </p:sp>
      <p:pic>
        <p:nvPicPr>
          <p:cNvPr id="7" name="Picture 6" descr="A map of all counties in the US that shows the largest counties by population and includes a small circle around Montgomery and Fairfax Counties. Most of the map is gray, but Montgomery and Fairfax are colored, to emphasize that the two are bigger counties than most in the country.">
            <a:extLst>
              <a:ext uri="{FF2B5EF4-FFF2-40B4-BE49-F238E27FC236}">
                <a16:creationId xmlns:a16="http://schemas.microsoft.com/office/drawing/2014/main" id="{8DC7D635-AFBB-4C64-AA71-691FEA493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67" y="2103120"/>
            <a:ext cx="9662527" cy="7410450"/>
          </a:xfrm>
          <a:prstGeom prst="rect">
            <a:avLst/>
          </a:prstGeom>
        </p:spPr>
      </p:pic>
      <p:sp>
        <p:nvSpPr>
          <p:cNvPr id="15" name="Rounded Rectangle 14" descr="2021 pop = 1.05M&#10;&#10;Fairfax is largest county in DC Metro with more than 1.1M&#10;&#10;Montgomery County's population = 17% of the Maryland state population"/>
          <p:cNvSpPr/>
          <p:nvPr/>
        </p:nvSpPr>
        <p:spPr>
          <a:xfrm>
            <a:off x="12043202" y="3884655"/>
            <a:ext cx="4606498" cy="2073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a:solidFill>
                <a:schemeClr val="tx2">
                  <a:lumMod val="75000"/>
                </a:schemeClr>
              </a:solidFill>
              <a:effectLst>
                <a:outerShdw blurRad="38100" dist="38100" dir="2700000" algn="tl">
                  <a:srgbClr val="000000">
                    <a:alpha val="43137"/>
                  </a:srgbClr>
                </a:outerShdw>
              </a:effectLst>
            </a:endParaRPr>
          </a:p>
          <a:p>
            <a:endParaRPr lang="en-US" sz="3000" dirty="0">
              <a:solidFill>
                <a:schemeClr val="tx2">
                  <a:lumMod val="75000"/>
                </a:schemeClr>
              </a:solidFill>
              <a:effectLst>
                <a:outerShdw blurRad="38100" dist="38100" dir="2700000" algn="tl">
                  <a:srgbClr val="000000">
                    <a:alpha val="43137"/>
                  </a:srgbClr>
                </a:outerShdw>
              </a:effectLst>
            </a:endParaRPr>
          </a:p>
          <a:p>
            <a:r>
              <a:rPr lang="en-US" sz="3000" dirty="0">
                <a:solidFill>
                  <a:schemeClr val="tx2">
                    <a:lumMod val="75000"/>
                  </a:schemeClr>
                </a:solidFill>
                <a:effectLst>
                  <a:outerShdw blurRad="38100" dist="38100" dir="2700000" algn="tl">
                    <a:srgbClr val="000000">
                      <a:alpha val="43137"/>
                    </a:srgbClr>
                  </a:outerShdw>
                </a:effectLst>
              </a:rPr>
              <a:t>2021 pop = 1.05M</a:t>
            </a:r>
          </a:p>
          <a:p>
            <a:endParaRPr lang="en-US" sz="3000" dirty="0">
              <a:solidFill>
                <a:schemeClr val="tx2">
                  <a:lumMod val="75000"/>
                </a:schemeClr>
              </a:solidFill>
              <a:effectLst>
                <a:outerShdw blurRad="38100" dist="38100" dir="2700000" algn="tl">
                  <a:srgbClr val="000000">
                    <a:alpha val="43137"/>
                  </a:srgbClr>
                </a:outerShdw>
              </a:effectLst>
            </a:endParaRPr>
          </a:p>
          <a:p>
            <a:r>
              <a:rPr lang="en-US" sz="3000" dirty="0">
                <a:solidFill>
                  <a:schemeClr val="tx2">
                    <a:lumMod val="75000"/>
                  </a:schemeClr>
                </a:solidFill>
                <a:effectLst>
                  <a:outerShdw blurRad="38100" dist="38100" dir="2700000" algn="tl">
                    <a:srgbClr val="000000">
                      <a:alpha val="43137"/>
                    </a:srgbClr>
                  </a:outerShdw>
                </a:effectLst>
              </a:rPr>
              <a:t>Fairfax is largest county  in </a:t>
            </a:r>
          </a:p>
          <a:p>
            <a:r>
              <a:rPr lang="en-US" sz="3000" dirty="0">
                <a:solidFill>
                  <a:schemeClr val="tx2">
                    <a:lumMod val="75000"/>
                  </a:schemeClr>
                </a:solidFill>
                <a:effectLst>
                  <a:outerShdw blurRad="38100" dist="38100" dir="2700000" algn="tl">
                    <a:srgbClr val="000000">
                      <a:alpha val="43137"/>
                    </a:srgbClr>
                  </a:outerShdw>
                </a:effectLst>
              </a:rPr>
              <a:t>DC Metro with &gt;1.1M</a:t>
            </a:r>
          </a:p>
          <a:p>
            <a:endParaRPr lang="en-US" sz="3000" dirty="0">
              <a:solidFill>
                <a:schemeClr val="tx2">
                  <a:lumMod val="75000"/>
                </a:schemeClr>
              </a:solidFill>
              <a:effectLst>
                <a:outerShdw blurRad="38100" dist="38100" dir="2700000" algn="tl">
                  <a:srgbClr val="000000">
                    <a:alpha val="43137"/>
                  </a:srgbClr>
                </a:outerShdw>
              </a:effectLst>
            </a:endParaRPr>
          </a:p>
          <a:p>
            <a:r>
              <a:rPr lang="en-US" sz="3000" dirty="0">
                <a:solidFill>
                  <a:schemeClr val="tx2">
                    <a:lumMod val="75000"/>
                  </a:schemeClr>
                </a:solidFill>
                <a:effectLst>
                  <a:outerShdw blurRad="38100" dist="38100" dir="2700000" algn="tl">
                    <a:srgbClr val="000000">
                      <a:alpha val="43137"/>
                    </a:srgbClr>
                  </a:outerShdw>
                </a:effectLst>
              </a:rPr>
              <a:t>Montgomery County’s population = 17% of the Maryland state population</a:t>
            </a:r>
          </a:p>
          <a:p>
            <a:endParaRPr lang="en-US" sz="3000" dirty="0">
              <a:solidFill>
                <a:schemeClr val="tx2">
                  <a:lumMod val="75000"/>
                </a:schemeClr>
              </a:solidFill>
              <a:effectLst>
                <a:outerShdw blurRad="38100" dist="38100" dir="2700000" algn="tl">
                  <a:srgbClr val="000000">
                    <a:alpha val="43137"/>
                  </a:srgbClr>
                </a:outerShdw>
              </a:effectLst>
            </a:endParaRPr>
          </a:p>
        </p:txBody>
      </p:sp>
      <p:sp>
        <p:nvSpPr>
          <p:cNvPr id="10" name="Text Box 1038">
            <a:extLst>
              <a:ext uri="{FF2B5EF4-FFF2-40B4-BE49-F238E27FC236}">
                <a16:creationId xmlns:a16="http://schemas.microsoft.com/office/drawing/2014/main" id="{40B80F81-5179-4DDE-9EC3-A05A5F504208}"/>
              </a:ext>
            </a:extLst>
          </p:cNvPr>
          <p:cNvSpPr txBox="1">
            <a:spLocks noChangeArrowheads="1"/>
          </p:cNvSpPr>
          <p:nvPr/>
        </p:nvSpPr>
        <p:spPr bwMode="auto">
          <a:xfrm>
            <a:off x="11873654" y="9124351"/>
            <a:ext cx="6255017" cy="3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586" tIns="51794" rIns="103586" bIns="5179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028727" eaLnBrk="1" hangingPunct="1"/>
            <a:r>
              <a:rPr lang="en-US" altLang="en-US" i="1" dirty="0">
                <a:solidFill>
                  <a:schemeClr val="tx2"/>
                </a:solidFill>
                <a:latin typeface="+mn-lt"/>
              </a:rPr>
              <a:t>Source: </a:t>
            </a:r>
            <a:r>
              <a:rPr lang="en-US" altLang="en-US" i="1" dirty="0">
                <a:latin typeface="+mn-lt"/>
              </a:rPr>
              <a:t>2021 Population Estimates Program</a:t>
            </a:r>
            <a:r>
              <a:rPr lang="en-US" altLang="en-US" i="1" dirty="0">
                <a:solidFill>
                  <a:schemeClr val="tx2"/>
                </a:solidFill>
                <a:latin typeface="+mn-lt"/>
              </a:rPr>
              <a:t>, U.S. Census Bureau </a:t>
            </a:r>
          </a:p>
        </p:txBody>
      </p:sp>
      <p:sp>
        <p:nvSpPr>
          <p:cNvPr id="3" name="Oval 2">
            <a:extLst>
              <a:ext uri="{FF2B5EF4-FFF2-40B4-BE49-F238E27FC236}">
                <a16:creationId xmlns:a16="http://schemas.microsoft.com/office/drawing/2014/main" id="{9D0AA0F7-2AEE-41BF-A306-99B6AEED32ED}"/>
              </a:ext>
              <a:ext uri="{C183D7F6-B498-43B3-948B-1728B52AA6E4}">
                <adec:decorative xmlns:adec="http://schemas.microsoft.com/office/drawing/2017/decorative" val="1"/>
              </a:ext>
            </a:extLst>
          </p:cNvPr>
          <p:cNvSpPr/>
          <p:nvPr/>
        </p:nvSpPr>
        <p:spPr>
          <a:xfrm>
            <a:off x="9377464" y="5143500"/>
            <a:ext cx="323120" cy="3429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431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21FD-B40F-46DC-BE3E-87CE43A8CC39}"/>
              </a:ext>
            </a:extLst>
          </p:cNvPr>
          <p:cNvSpPr>
            <a:spLocks noGrp="1"/>
          </p:cNvSpPr>
          <p:nvPr>
            <p:ph type="title"/>
          </p:nvPr>
        </p:nvSpPr>
        <p:spPr/>
        <p:txBody>
          <a:bodyPr>
            <a:noAutofit/>
          </a:bodyPr>
          <a:lstStyle/>
          <a:p>
            <a:r>
              <a:rPr lang="en-US" sz="6500" dirty="0"/>
              <a:t>Population growth rates reflect a mature, built out county. </a:t>
            </a:r>
          </a:p>
        </p:txBody>
      </p:sp>
      <p:graphicFrame>
        <p:nvGraphicFramePr>
          <p:cNvPr id="6" name="Chart 5" descr="Two lines on a graph track County Population totals and population growth rate since 1950. The county grew at 0.78% in 2021 reflecting a trend of slower growth since 2000">
            <a:extLst>
              <a:ext uri="{FF2B5EF4-FFF2-40B4-BE49-F238E27FC236}">
                <a16:creationId xmlns:a16="http://schemas.microsoft.com/office/drawing/2014/main" id="{0E285E16-1FE9-4183-AB86-322EC5894A54}"/>
              </a:ext>
            </a:extLst>
          </p:cNvPr>
          <p:cNvGraphicFramePr>
            <a:graphicFrameLocks/>
          </p:cNvGraphicFramePr>
          <p:nvPr>
            <p:extLst>
              <p:ext uri="{D42A27DB-BD31-4B8C-83A1-F6EECF244321}">
                <p14:modId xmlns:p14="http://schemas.microsoft.com/office/powerpoint/2010/main" val="3130594496"/>
              </p:ext>
            </p:extLst>
          </p:nvPr>
        </p:nvGraphicFramePr>
        <p:xfrm>
          <a:off x="1638300" y="2324101"/>
          <a:ext cx="14996160" cy="63627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4DCEA5F-FBF4-4E0E-AF00-AAEF77E46E06}"/>
              </a:ext>
            </a:extLst>
          </p:cNvPr>
          <p:cNvSpPr txBox="1"/>
          <p:nvPr/>
        </p:nvSpPr>
        <p:spPr>
          <a:xfrm>
            <a:off x="1828800" y="8977745"/>
            <a:ext cx="7564582" cy="369332"/>
          </a:xfrm>
          <a:prstGeom prst="rect">
            <a:avLst/>
          </a:prstGeom>
          <a:noFill/>
        </p:spPr>
        <p:txBody>
          <a:bodyPr wrap="square" rtlCol="0">
            <a:spAutoFit/>
          </a:bodyPr>
          <a:lstStyle/>
          <a:p>
            <a:r>
              <a:rPr lang="en-US" i="1" dirty="0">
                <a:solidFill>
                  <a:srgbClr val="333333"/>
                </a:solidFill>
                <a:latin typeface="Calibri" panose="020F0502020204030204"/>
              </a:rPr>
              <a:t>Source: 1950-2020 Census and 2021 Population Estimates, U.S. Census Bureau</a:t>
            </a:r>
            <a:endParaRPr lang="en-US" dirty="0"/>
          </a:p>
        </p:txBody>
      </p:sp>
    </p:spTree>
    <p:extLst>
      <p:ext uri="{BB962C8B-B14F-4D97-AF65-F5344CB8AC3E}">
        <p14:creationId xmlns:p14="http://schemas.microsoft.com/office/powerpoint/2010/main" val="153765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BEC3-975B-4A38-9F3D-576C6781DB15}"/>
              </a:ext>
            </a:extLst>
          </p:cNvPr>
          <p:cNvSpPr>
            <a:spLocks noGrp="1"/>
          </p:cNvSpPr>
          <p:nvPr>
            <p:ph type="title"/>
          </p:nvPr>
        </p:nvSpPr>
        <p:spPr/>
        <p:txBody>
          <a:bodyPr>
            <a:noAutofit/>
          </a:bodyPr>
          <a:lstStyle/>
          <a:p>
            <a:r>
              <a:rPr lang="en-US" sz="6500" dirty="0"/>
              <a:t>New Council districts have approximately 44,000 fewer people than old districts</a:t>
            </a:r>
          </a:p>
        </p:txBody>
      </p:sp>
      <p:graphicFrame>
        <p:nvGraphicFramePr>
          <p:cNvPr id="7" name="Chart 6" descr="Two pie charts show the portion of the population in households in each County Council district - the first has population figures from 2010 and has 5 districts while the second has 2020 figures over the new 7 districts.  The overall point is that each district has about 44,000 fewer people than before but with even distribution in each district.">
            <a:extLst>
              <a:ext uri="{FF2B5EF4-FFF2-40B4-BE49-F238E27FC236}">
                <a16:creationId xmlns:a16="http://schemas.microsoft.com/office/drawing/2014/main" id="{AC0E57C5-A985-48AF-A0FC-1B87428043CD}"/>
              </a:ext>
            </a:extLst>
          </p:cNvPr>
          <p:cNvGraphicFramePr>
            <a:graphicFrameLocks/>
          </p:cNvGraphicFramePr>
          <p:nvPr>
            <p:extLst>
              <p:ext uri="{D42A27DB-BD31-4B8C-83A1-F6EECF244321}">
                <p14:modId xmlns:p14="http://schemas.microsoft.com/office/powerpoint/2010/main" val="4028042460"/>
              </p:ext>
            </p:extLst>
          </p:nvPr>
        </p:nvGraphicFramePr>
        <p:xfrm>
          <a:off x="1264920" y="2560320"/>
          <a:ext cx="7879080" cy="5440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6AC1116-6C82-4A97-81A2-3712A570B0C4}"/>
              </a:ext>
            </a:extLst>
          </p:cNvPr>
          <p:cNvSpPr txBox="1"/>
          <p:nvPr/>
        </p:nvSpPr>
        <p:spPr>
          <a:xfrm>
            <a:off x="3803042" y="8788658"/>
            <a:ext cx="4040793" cy="646331"/>
          </a:xfrm>
          <a:prstGeom prst="rect">
            <a:avLst/>
          </a:prstGeom>
          <a:noFill/>
        </p:spPr>
        <p:txBody>
          <a:bodyPr wrap="square" rtlCol="0">
            <a:spAutoFit/>
          </a:bodyPr>
          <a:lstStyle/>
          <a:p>
            <a:r>
              <a:rPr lang="en-US" i="1" dirty="0"/>
              <a:t>*Population living in households</a:t>
            </a:r>
          </a:p>
          <a:p>
            <a:r>
              <a:rPr lang="en-US" i="1" dirty="0"/>
              <a:t>Source: 2010 Decennial Census</a:t>
            </a:r>
          </a:p>
        </p:txBody>
      </p:sp>
      <p:graphicFrame>
        <p:nvGraphicFramePr>
          <p:cNvPr id="8" name="Chart 7">
            <a:extLst>
              <a:ext uri="{FF2B5EF4-FFF2-40B4-BE49-F238E27FC236}">
                <a16:creationId xmlns:a16="http://schemas.microsoft.com/office/drawing/2014/main" id="{F6EB38D0-9C51-43E2-863D-F49150D0266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97917471"/>
              </p:ext>
            </p:extLst>
          </p:nvPr>
        </p:nvGraphicFramePr>
        <p:xfrm>
          <a:off x="9570720" y="2727960"/>
          <a:ext cx="6385560" cy="544068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3671165-D3D5-4EE5-9F1A-C95BF2C343F6}"/>
              </a:ext>
            </a:extLst>
          </p:cNvPr>
          <p:cNvSpPr txBox="1"/>
          <p:nvPr/>
        </p:nvSpPr>
        <p:spPr>
          <a:xfrm>
            <a:off x="10945837" y="8788658"/>
            <a:ext cx="6385560" cy="646331"/>
          </a:xfrm>
          <a:prstGeom prst="rect">
            <a:avLst/>
          </a:prstGeom>
          <a:noFill/>
        </p:spPr>
        <p:txBody>
          <a:bodyPr wrap="square" rtlCol="0">
            <a:spAutoFit/>
          </a:bodyPr>
          <a:lstStyle/>
          <a:p>
            <a:r>
              <a:rPr lang="en-US" i="1" dirty="0"/>
              <a:t>*Population living in households</a:t>
            </a:r>
          </a:p>
          <a:p>
            <a:r>
              <a:rPr lang="en-US" i="1" dirty="0"/>
              <a:t>Source: 2016-2020 American Community Survey, 5-year estimate</a:t>
            </a:r>
            <a:r>
              <a:rPr lang="en-US" dirty="0"/>
              <a:t>. </a:t>
            </a:r>
          </a:p>
        </p:txBody>
      </p:sp>
    </p:spTree>
    <p:extLst>
      <p:ext uri="{BB962C8B-B14F-4D97-AF65-F5344CB8AC3E}">
        <p14:creationId xmlns:p14="http://schemas.microsoft.com/office/powerpoint/2010/main" val="404431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county showing population density. Darker green color dominates around the outside of the county that reflects less concentrated development and population density. The border shared with DC shows a mix of lighter greens morphing into yellow and burnt orange that reflects denser development and extends up major roads, especially I-270.">
            <a:extLst>
              <a:ext uri="{FF2B5EF4-FFF2-40B4-BE49-F238E27FC236}">
                <a16:creationId xmlns:a16="http://schemas.microsoft.com/office/drawing/2014/main" id="{CCA861FA-EAB1-4CC4-ACDF-E817F12CDE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68578" y="218941"/>
            <a:ext cx="10721113" cy="9289885"/>
          </a:xfrm>
          <a:prstGeom prst="rect">
            <a:avLst/>
          </a:prstGeom>
        </p:spPr>
      </p:pic>
      <p:sp>
        <p:nvSpPr>
          <p:cNvPr id="5" name="Title 4">
            <a:extLst>
              <a:ext uri="{FF2B5EF4-FFF2-40B4-BE49-F238E27FC236}">
                <a16:creationId xmlns:a16="http://schemas.microsoft.com/office/drawing/2014/main" id="{B4A963A6-C82B-49DF-B6AE-53B847F12319}"/>
              </a:ext>
            </a:extLst>
          </p:cNvPr>
          <p:cNvSpPr>
            <a:spLocks noGrp="1"/>
          </p:cNvSpPr>
          <p:nvPr>
            <p:ph type="title"/>
          </p:nvPr>
        </p:nvSpPr>
        <p:spPr>
          <a:xfrm>
            <a:off x="1645919" y="457200"/>
            <a:ext cx="9068463" cy="2869660"/>
          </a:xfrm>
        </p:spPr>
        <p:txBody>
          <a:bodyPr>
            <a:noAutofit/>
          </a:bodyPr>
          <a:lstStyle/>
          <a:p>
            <a:r>
              <a:rPr lang="en-US" sz="6500" dirty="0"/>
              <a:t>Population concentrated around core centers and corridors</a:t>
            </a:r>
          </a:p>
        </p:txBody>
      </p:sp>
      <p:sp>
        <p:nvSpPr>
          <p:cNvPr id="7" name="Text Box 1038">
            <a:extLst>
              <a:ext uri="{FF2B5EF4-FFF2-40B4-BE49-F238E27FC236}">
                <a16:creationId xmlns:a16="http://schemas.microsoft.com/office/drawing/2014/main" id="{C32C63DE-806A-477F-BC60-6C2189256391}"/>
              </a:ext>
            </a:extLst>
          </p:cNvPr>
          <p:cNvSpPr txBox="1">
            <a:spLocks noChangeArrowheads="1"/>
          </p:cNvSpPr>
          <p:nvPr/>
        </p:nvSpPr>
        <p:spPr bwMode="auto">
          <a:xfrm>
            <a:off x="1385744" y="8894595"/>
            <a:ext cx="4988837" cy="3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586" tIns="51794" rIns="103586" bIns="5179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028727" eaLnBrk="1" hangingPunct="1"/>
            <a:r>
              <a:rPr lang="en-US" altLang="en-US" i="1" dirty="0">
                <a:solidFill>
                  <a:srgbClr val="2D4261"/>
                </a:solidFill>
                <a:latin typeface="+mn-lt"/>
              </a:rPr>
              <a:t>Source: 2020 Decennial Census, U.S. Census Bureau</a:t>
            </a:r>
          </a:p>
        </p:txBody>
      </p:sp>
    </p:spTree>
    <p:extLst>
      <p:ext uri="{BB962C8B-B14F-4D97-AF65-F5344CB8AC3E}">
        <p14:creationId xmlns:p14="http://schemas.microsoft.com/office/powerpoint/2010/main" val="1757361875"/>
      </p:ext>
    </p:extLst>
  </p:cSld>
  <p:clrMapOvr>
    <a:masterClrMapping/>
  </p:clrMapOvr>
</p:sld>
</file>

<file path=ppt/theme/theme1.xml><?xml version="1.0" encoding="utf-8"?>
<a:theme xmlns:a="http://schemas.openxmlformats.org/drawingml/2006/main" name="Office Theme">
  <a:themeElements>
    <a:clrScheme name="Custom 3">
      <a:dk1>
        <a:srgbClr val="333333"/>
      </a:dk1>
      <a:lt1>
        <a:sysClr val="window" lastClr="FFFFFF"/>
      </a:lt1>
      <a:dk2>
        <a:srgbClr val="222222"/>
      </a:dk2>
      <a:lt2>
        <a:srgbClr val="DDDDDD"/>
      </a:lt2>
      <a:accent1>
        <a:srgbClr val="3C90FF"/>
      </a:accent1>
      <a:accent2>
        <a:srgbClr val="E75529"/>
      </a:accent2>
      <a:accent3>
        <a:srgbClr val="79BA00"/>
      </a:accent3>
      <a:accent4>
        <a:srgbClr val="357DDB"/>
      </a:accent4>
      <a:accent5>
        <a:srgbClr val="D95027"/>
      </a:accent5>
      <a:accent6>
        <a:srgbClr val="5A8A00"/>
      </a:accent6>
      <a:hlink>
        <a:srgbClr val="357DDB"/>
      </a:hlink>
      <a:folHlink>
        <a:srgbClr val="2E6DB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358294C-CA4B-4879-A776-7B24E556FDCC}" vid="{8ECC90E0-3AF1-4355-92DD-01E701070D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9061e0c-24ca-4c1c-beff-039bb8c05816}" enabled="0" method="" siteId="{a9061e0c-24ca-4c1c-beff-039bb8c05816}" removed="1"/>
</clbl:labelList>
</file>

<file path=docProps/app.xml><?xml version="1.0" encoding="utf-8"?>
<Properties xmlns="http://schemas.openxmlformats.org/officeDocument/2006/extended-properties" xmlns:vt="http://schemas.openxmlformats.org/officeDocument/2006/docPropsVTypes">
  <Template/>
  <TotalTime>2002</TotalTime>
  <Words>1188</Words>
  <Application>Microsoft Macintosh PowerPoint</Application>
  <PresentationFormat>Custom</PresentationFormat>
  <Paragraphs>254</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Source Sans Pro</vt:lpstr>
      <vt:lpstr>Source Sans Pro Semibold</vt:lpstr>
      <vt:lpstr>Calibri</vt:lpstr>
      <vt:lpstr>Source Sans Pro Light</vt:lpstr>
      <vt:lpstr>Verdana</vt:lpstr>
      <vt:lpstr>Arial</vt:lpstr>
      <vt:lpstr>Myriad Pro</vt:lpstr>
      <vt:lpstr>Office Theme</vt:lpstr>
      <vt:lpstr>Montgomery County Demographic Trends – Presentation to the Montgomery County Council</vt:lpstr>
      <vt:lpstr>Today’s Topics</vt:lpstr>
      <vt:lpstr>Where do we get demographic data? </vt:lpstr>
      <vt:lpstr>Geographies</vt:lpstr>
      <vt:lpstr>A large, slow growing jurisdiction</vt:lpstr>
      <vt:lpstr>Montgomery County is the 44th largest county in the United States.</vt:lpstr>
      <vt:lpstr>Population growth rates reflect a mature, built out county. </vt:lpstr>
      <vt:lpstr>New Council districts have approximately 44,000 fewer people than old districts</vt:lpstr>
      <vt:lpstr>Population concentrated around core centers and corridors</vt:lpstr>
      <vt:lpstr>Population density by district and countywide</vt:lpstr>
      <vt:lpstr>Racial and ethnic change</vt:lpstr>
      <vt:lpstr>Population by race/ethnicity (1960-2020)</vt:lpstr>
      <vt:lpstr>3 of 5 districts and the county overall were majority people of color in 2010 </vt:lpstr>
      <vt:lpstr>6 of 7 districts and the county overall are majority people of color today</vt:lpstr>
      <vt:lpstr>Characteristics of the foreign-born population</vt:lpstr>
      <vt:lpstr>Percentage foreign born</vt:lpstr>
      <vt:lpstr>Top regions and countries of origin</vt:lpstr>
      <vt:lpstr>Top languages spoken at home</vt:lpstr>
      <vt:lpstr>English language usage and proficiency by district and countywide</vt:lpstr>
      <vt:lpstr>Educational attainment</vt:lpstr>
      <vt:lpstr>Household composition and age distribution</vt:lpstr>
      <vt:lpstr>Household composition (1960-2021)</vt:lpstr>
      <vt:lpstr>Household composition by district and countywide</vt:lpstr>
      <vt:lpstr>Housing tenure by district and countywide</vt:lpstr>
      <vt:lpstr>Population projection by age</vt:lpstr>
      <vt:lpstr>Age distribution by race or ethnicity</vt:lpstr>
      <vt:lpstr>Age distribution by district and countywide</vt:lpstr>
      <vt:lpstr>Income, education, and workforce</vt:lpstr>
      <vt:lpstr>Median income regional comparison</vt:lpstr>
      <vt:lpstr>Income distribution by race</vt:lpstr>
      <vt:lpstr>Income distribution by district and countywide</vt:lpstr>
      <vt:lpstr>Percentage of renter households spending &gt;35% of income on housing costs</vt:lpstr>
      <vt:lpstr>Educational attainment by race</vt:lpstr>
      <vt:lpstr>Educational attainment by district and countywide</vt:lpstr>
      <vt:lpstr>Worker type by district and countywide</vt:lpstr>
      <vt:lpstr>Place of work by district and countywide</vt:lpstr>
      <vt:lpstr>Percentage of people working from home by district and countywide</vt:lpstr>
      <vt:lpstr>Research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Holdzkom, Nicholas</dc:creator>
  <cp:lastModifiedBy>Ruffo, Christine</cp:lastModifiedBy>
  <cp:revision>52</cp:revision>
  <cp:lastPrinted>2023-01-23T22:51:06Z</cp:lastPrinted>
  <dcterms:created xsi:type="dcterms:W3CDTF">2021-04-14T16:07:33Z</dcterms:created>
  <dcterms:modified xsi:type="dcterms:W3CDTF">2023-01-26T19:58:02Z</dcterms:modified>
</cp:coreProperties>
</file>